
<file path=[Content_Types].xml><?xml version="1.0" encoding="utf-8"?>
<Types xmlns="http://schemas.openxmlformats.org/package/2006/content-types">
  <Default Extension="jfif" ContentType="image/jpeg"/>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68" r:id="rId1"/>
  </p:sldMasterIdLst>
  <p:sldIdLst>
    <p:sldId id="256" r:id="rId2"/>
    <p:sldId id="257" r:id="rId3"/>
    <p:sldId id="258" r:id="rId4"/>
    <p:sldId id="259" r:id="rId5"/>
    <p:sldId id="269" r:id="rId6"/>
    <p:sldId id="270" r:id="rId7"/>
    <p:sldId id="271" r:id="rId8"/>
    <p:sldId id="279" r:id="rId9"/>
    <p:sldId id="273" r:id="rId10"/>
    <p:sldId id="272" r:id="rId11"/>
    <p:sldId id="260" r:id="rId12"/>
    <p:sldId id="261" r:id="rId13"/>
    <p:sldId id="262" r:id="rId14"/>
    <p:sldId id="264" r:id="rId15"/>
    <p:sldId id="263" r:id="rId16"/>
    <p:sldId id="265" r:id="rId17"/>
    <p:sldId id="266" r:id="rId18"/>
    <p:sldId id="267" r:id="rId19"/>
    <p:sldId id="274" r:id="rId20"/>
    <p:sldId id="281" r:id="rId21"/>
    <p:sldId id="268" r:id="rId22"/>
    <p:sldId id="283" r:id="rId23"/>
    <p:sldId id="284" r:id="rId24"/>
    <p:sldId id="285" r:id="rId25"/>
    <p:sldId id="275" r:id="rId26"/>
    <p:sldId id="282" r:id="rId27"/>
    <p:sldId id="276" r:id="rId28"/>
    <p:sldId id="277" r:id="rId29"/>
    <p:sldId id="278" r:id="rId30"/>
    <p:sldId id="280" r:id="rId3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en-US" smtClean="0"/>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DDA51639-B2D6-4652-B8C3-1B4C224A7BAF}" type="datetimeFigureOut">
              <a:rPr lang="en-US" dirty="0"/>
              <a:t>3/3/2020</a:t>
            </a:fld>
            <a:endParaRPr lang="en-US" dirty="0"/>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en-US" dirty="0"/>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4FAB73BC-B049-4115-A692-8D63A059BFB8}" type="slidenum">
              <a:rPr lang="en-US" dirty="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11A6AA8-A04B-4104-9AE2-BD48D340E27F}" type="datetimeFigureOut">
              <a:rPr lang="en-US" dirty="0"/>
              <a:t>3/3/2020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4E0BF79-FAC6-4A96-8DE1-F7B82E2E1652}" type="datetimeFigureOut">
              <a:rPr lang="en-US" dirty="0"/>
              <a:t>3/3/2020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2FF5DD9-2C52-442D-92E2-8072C0C3D7CD}" type="datetimeFigureOut">
              <a:rPr lang="en-US" dirty="0"/>
              <a:t>3/3/2020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en-US" smtClean="0"/>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C44961B7-6B89-48AB-966F-622E2788EECC}" type="datetimeFigureOut">
              <a:rPr lang="en-US" dirty="0"/>
              <a:t>3/3/2020</a:t>
            </a:fld>
            <a:endParaRPr lang="en-US" dirty="0"/>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en-US" dirty="0"/>
          </a:p>
        </p:txBody>
      </p:sp>
      <p:sp>
        <p:nvSpPr>
          <p:cNvPr id="6" name="Slide Number Placeholder 5"/>
          <p:cNvSpPr>
            <a:spLocks noGrp="1"/>
          </p:cNvSpPr>
          <p:nvPr>
            <p:ph type="sldNum" sz="quarter" idx="12"/>
          </p:nvPr>
        </p:nvSpPr>
        <p:spPr>
          <a:xfrm>
            <a:off x="8604504" y="5211060"/>
            <a:ext cx="2112264" cy="228600"/>
          </a:xfrm>
        </p:spPr>
        <p:txBody>
          <a:bodyPr/>
          <a:lstStyle/>
          <a:p>
            <a:fld id="{4FAB73BC-B049-4115-A692-8D63A059BFB8}" type="slidenum">
              <a:rPr lang="en-US" dirty="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BD3D6FB-79CC-4683-A046-BBE785BA1BED}" type="datetimeFigureOut">
              <a:rPr lang="en-US" dirty="0"/>
              <a:t>3/3/2020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512B3E8-48F1-4B23-8498-D8A04A81EC9C}" type="datetimeFigureOut">
              <a:rPr lang="en-US" dirty="0"/>
              <a:t>3/3/2020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0B90D90-AA62-404D-A741-635B4370F9CB}" type="datetimeFigureOut">
              <a:rPr lang="en-US" dirty="0"/>
              <a:t>3/3/2020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7002E4-6836-46D1-9DBB-3C27C0DD3A89}" type="datetimeFigureOut">
              <a:rPr lang="en-US" dirty="0"/>
              <a:t>3/3/2020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en-US" smtClean="0"/>
              <a:t>Click to edit Master title style</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8" name="Date Placeholder 7"/>
          <p:cNvSpPr>
            <a:spLocks noGrp="1"/>
          </p:cNvSpPr>
          <p:nvPr>
            <p:ph type="dt" sz="half" idx="10"/>
          </p:nvPr>
        </p:nvSpPr>
        <p:spPr/>
        <p:txBody>
          <a:bodyPr/>
          <a:lstStyle/>
          <a:p>
            <a:fld id="{1CF131DD-A141-4471-BCF9-C6073EDD7E20}" type="datetimeFigureOut">
              <a:rPr lang="en-US" dirty="0"/>
              <a:t>3/3/2020</a:t>
            </a:fld>
            <a:endParaRPr lang="en-US" dirty="0"/>
          </a:p>
        </p:txBody>
      </p:sp>
      <p:sp>
        <p:nvSpPr>
          <p:cNvPr id="9" name="Footer Placeholder 8"/>
          <p:cNvSpPr>
            <a:spLocks noGrp="1"/>
          </p:cNvSpPr>
          <p:nvPr>
            <p:ph type="ftr" sz="quarter" idx="11"/>
          </p:nvPr>
        </p:nvSpPr>
        <p:spPr/>
        <p:txBody>
          <a:bodyPr/>
          <a:lstStyle>
            <a:lvl1pPr algn="r">
              <a:defRPr/>
            </a:lvl1pPr>
          </a:lstStyle>
          <a:p>
            <a:endParaRPr lang="en-US" dirty="0"/>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AB334A90-EB03-42F3-8859-2C2B2724C058}" type="datetimeFigureOut">
              <a:rPr lang="en-US" dirty="0"/>
              <a:t>3/3/2020</a:t>
            </a:fld>
            <a:endParaRPr lang="en-US" dirty="0"/>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CBC48EC7-AF6A-48D3-8284-14BACBEBDD84}" type="datetimeFigureOut">
              <a:rPr lang="en-US" dirty="0"/>
              <a:t>3/3/2020</a:t>
            </a:fld>
            <a:endParaRPr lang="en-US" dirty="0"/>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sldNum="0" hdr="0" ftr="0" dt="0"/>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f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jf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jfi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jpg"/><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3" Type="http://schemas.openxmlformats.org/officeDocument/2006/relationships/hyperlink" Target="https://www.dictionary.com/browse/verb" TargetMode="External"/><Relationship Id="rId2" Type="http://schemas.openxmlformats.org/officeDocument/2006/relationships/hyperlink" Target="https://www.grammar-monster.com/glossary/base_form.htm" TargetMode="External"/><Relationship Id="rId1" Type="http://schemas.openxmlformats.org/officeDocument/2006/relationships/slideLayout" Target="../slideLayouts/slideLayout4.xml"/><Relationship Id="rId4" Type="http://schemas.openxmlformats.org/officeDocument/2006/relationships/hyperlink" Target="https://www.dictionary.com/browse/tense"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2.jf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3.jfi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6.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3.jf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hyperlink" Target="https://dic.b-amooz.com/en/dictionary/w?word=swim" TargetMode="External"/><Relationship Id="rId13" Type="http://schemas.openxmlformats.org/officeDocument/2006/relationships/hyperlink" Target="https://dic.b-amooz.com/en/dictionary/w?word=holiday" TargetMode="External"/><Relationship Id="rId18" Type="http://schemas.openxmlformats.org/officeDocument/2006/relationships/hyperlink" Target="https://dic.b-amooz.com/en/dictionary/w?word=when" TargetMode="External"/><Relationship Id="rId3" Type="http://schemas.openxmlformats.org/officeDocument/2006/relationships/hyperlink" Target="https://dic.b-amooz.com/en/dictionary/w?word=go" TargetMode="External"/><Relationship Id="rId7" Type="http://schemas.openxmlformats.org/officeDocument/2006/relationships/hyperlink" Target="https://dic.b-amooz.com/en/dictionary/w?word=holidays" TargetMode="External"/><Relationship Id="rId12" Type="http://schemas.openxmlformats.org/officeDocument/2006/relationships/hyperlink" Target="https://dic.b-amooz.com/en/dictionary/w?word=on" TargetMode="External"/><Relationship Id="rId17" Type="http://schemas.openxmlformats.org/officeDocument/2006/relationships/hyperlink" Target="https://dic.b-amooz.com/en/dictionary/w?word=tennis" TargetMode="External"/><Relationship Id="rId2" Type="http://schemas.openxmlformats.org/officeDocument/2006/relationships/hyperlink" Target="https://dic.b-amooz.com/en/dictionary/w?word=we" TargetMode="External"/><Relationship Id="rId16" Type="http://schemas.openxmlformats.org/officeDocument/2006/relationships/hyperlink" Target="https://dic.b-amooz.com/en/dictionary/w?word=of" TargetMode="External"/><Relationship Id="rId1" Type="http://schemas.openxmlformats.org/officeDocument/2006/relationships/slideLayout" Target="../slideLayouts/slideLayout2.xml"/><Relationship Id="rId6" Type="http://schemas.openxmlformats.org/officeDocument/2006/relationships/hyperlink" Target="https://dic.b-amooz.com/en/dictionary/w?word=our" TargetMode="External"/><Relationship Id="rId11" Type="http://schemas.openxmlformats.org/officeDocument/2006/relationships/hyperlink" Target="https://dic.b-amooz.com/en/dictionary/w?word=while" TargetMode="External"/><Relationship Id="rId5" Type="http://schemas.openxmlformats.org/officeDocument/2006/relationships/hyperlink" Target="https://dic.b-amooz.com/en/dictionary/w?word=for" TargetMode="External"/><Relationship Id="rId15" Type="http://schemas.openxmlformats.org/officeDocument/2006/relationships/hyperlink" Target="https://dic.b-amooz.com/en/dictionary/w?word=play" TargetMode="External"/><Relationship Id="rId10" Type="http://schemas.openxmlformats.org/officeDocument/2006/relationships/hyperlink" Target="https://dic.b-amooz.com/en/dictionary/w?word=lot" TargetMode="External"/><Relationship Id="rId19" Type="http://schemas.openxmlformats.org/officeDocument/2006/relationships/hyperlink" Target="https://dic.b-amooz.com/en/dictionary/w?word=young" TargetMode="External"/><Relationship Id="rId4" Type="http://schemas.openxmlformats.org/officeDocument/2006/relationships/hyperlink" Target="https://dic.b-amooz.com/en/dictionary/w?word=to" TargetMode="External"/><Relationship Id="rId9" Type="http://schemas.openxmlformats.org/officeDocument/2006/relationships/hyperlink" Target="https://dic.b-amooz.com/en/dictionary/w?word=a" TargetMode="External"/><Relationship Id="rId14" Type="http://schemas.openxmlformats.org/officeDocument/2006/relationships/hyperlink" Target="https://dic.b-amooz.com/en/dictionary/w?word=she" TargetMode="External"/></Relationships>
</file>

<file path=ppt/slides/_rels/slide9.xml.rels><?xml version="1.0" encoding="UTF-8" standalone="yes"?>
<Relationships xmlns="http://schemas.openxmlformats.org/package/2006/relationships"><Relationship Id="rId2" Type="http://schemas.openxmlformats.org/officeDocument/2006/relationships/image" Target="../media/image4.jf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61708" y="431074"/>
            <a:ext cx="9068586" cy="4937760"/>
          </a:xfrm>
        </p:spPr>
        <p:txBody>
          <a:bodyPr/>
          <a:lstStyle/>
          <a:p>
            <a:r>
              <a:rPr lang="en-US" sz="2800" dirty="0" smtClean="0"/>
              <a:t>God</a:t>
            </a:r>
            <a:br>
              <a:rPr lang="en-US" sz="2800" dirty="0" smtClean="0"/>
            </a:br>
            <a:r>
              <a:rPr lang="en-US" sz="4800" dirty="0" smtClean="0"/>
              <a:t/>
            </a:r>
            <a:br>
              <a:rPr lang="en-US" sz="4800" dirty="0" smtClean="0"/>
            </a:br>
            <a:r>
              <a:rPr lang="en-US" sz="4800" dirty="0" smtClean="0"/>
              <a:t>Prospect 3</a:t>
            </a:r>
            <a:br>
              <a:rPr lang="en-US" sz="4800" dirty="0" smtClean="0"/>
            </a:br>
            <a:r>
              <a:rPr lang="en-US" sz="4800" dirty="0" smtClean="0"/>
              <a:t>grammar</a:t>
            </a:r>
            <a:br>
              <a:rPr lang="en-US" sz="4800" dirty="0" smtClean="0"/>
            </a:br>
            <a:r>
              <a:rPr lang="en-US" sz="4800" b="1" i="1" dirty="0" smtClean="0"/>
              <a:t>simple past tens</a:t>
            </a:r>
            <a:r>
              <a:rPr lang="en-US" sz="4800" b="1" i="1" dirty="0"/>
              <a:t>e</a:t>
            </a:r>
            <a:endParaRPr lang="en-US" b="1" i="1" dirty="0"/>
          </a:p>
        </p:txBody>
      </p:sp>
      <p:sp>
        <p:nvSpPr>
          <p:cNvPr id="3" name="Subtitle 2"/>
          <p:cNvSpPr>
            <a:spLocks noGrp="1"/>
          </p:cNvSpPr>
          <p:nvPr>
            <p:ph type="subTitle" idx="1"/>
          </p:nvPr>
        </p:nvSpPr>
        <p:spPr>
          <a:xfrm>
            <a:off x="1562100" y="4362994"/>
            <a:ext cx="9070848" cy="1005840"/>
          </a:xfrm>
        </p:spPr>
        <p:txBody>
          <a:bodyPr>
            <a:normAutofit fontScale="92500" lnSpcReduction="20000"/>
          </a:bodyPr>
          <a:lstStyle/>
          <a:p>
            <a:r>
              <a:rPr lang="en-US" sz="3000" b="1" u="sng" dirty="0" smtClean="0"/>
              <a:t>Teacher: Maryam </a:t>
            </a:r>
            <a:r>
              <a:rPr lang="en-US" sz="3000" b="1" u="sng" dirty="0" smtClean="0"/>
              <a:t>Ansari</a:t>
            </a:r>
          </a:p>
          <a:p>
            <a:endParaRPr lang="fa-IR" sz="2400" b="1" u="sng" dirty="0" smtClean="0"/>
          </a:p>
          <a:p>
            <a:r>
              <a:rPr lang="en-US" sz="2400" b="1" u="sng" dirty="0" err="1" smtClean="0"/>
              <a:t>Guilan</a:t>
            </a:r>
            <a:endParaRPr lang="en-US" sz="2400" b="1" u="sng" dirty="0" smtClean="0"/>
          </a:p>
          <a:p>
            <a:endParaRPr lang="en-US" sz="2400" b="1" u="sng" dirty="0" smtClean="0"/>
          </a:p>
          <a:p>
            <a:endParaRPr lang="en-US" sz="2400" b="1" u="sng" dirty="0"/>
          </a:p>
        </p:txBody>
      </p:sp>
    </p:spTree>
    <p:extLst>
      <p:ext uri="{BB962C8B-B14F-4D97-AF65-F5344CB8AC3E}">
        <p14:creationId xmlns:p14="http://schemas.microsoft.com/office/powerpoint/2010/main" val="22577142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Time markers:</a:t>
            </a:r>
            <a:br>
              <a:rPr lang="en-US" dirty="0" smtClean="0"/>
            </a:br>
            <a:r>
              <a:rPr lang="en-US" sz="2700" dirty="0"/>
              <a:t>(key </a:t>
            </a:r>
            <a:r>
              <a:rPr lang="en-US" sz="2700" dirty="0" smtClean="0"/>
              <a:t>words</a:t>
            </a:r>
            <a:r>
              <a:rPr lang="fa-IR" sz="2700" dirty="0" smtClean="0"/>
              <a:t> </a:t>
            </a:r>
            <a:r>
              <a:rPr lang="en-US" sz="2700" dirty="0" smtClean="0"/>
              <a:t>in statements: </a:t>
            </a:r>
            <a:r>
              <a:rPr lang="en-US" sz="2700" dirty="0"/>
              <a:t>‘yesterday, last month, last year, two weeks ago, in 1999’ etc.):</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93669" y="2129246"/>
            <a:ext cx="8242662" cy="3788228"/>
          </a:xfrm>
        </p:spPr>
      </p:pic>
    </p:spTree>
    <p:extLst>
      <p:ext uri="{BB962C8B-B14F-4D97-AF65-F5344CB8AC3E}">
        <p14:creationId xmlns:p14="http://schemas.microsoft.com/office/powerpoint/2010/main" val="14397054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are the present &amp; past tenses of to</a:t>
            </a:r>
            <a:r>
              <a:rPr lang="fa-IR" dirty="0" smtClean="0"/>
              <a:t> </a:t>
            </a:r>
            <a:r>
              <a:rPr lang="en-US" dirty="0" smtClean="0"/>
              <a:t>be verbs?</a:t>
            </a:r>
            <a:r>
              <a:rPr lang="fa-IR" dirty="0" smtClean="0"/>
              <a:t> </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449977" y="2145505"/>
            <a:ext cx="8974183" cy="4203043"/>
          </a:xfrm>
        </p:spPr>
      </p:pic>
    </p:spTree>
    <p:extLst>
      <p:ext uri="{BB962C8B-B14F-4D97-AF65-F5344CB8AC3E}">
        <p14:creationId xmlns:p14="http://schemas.microsoft.com/office/powerpoint/2010/main" val="15079134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642594"/>
            <a:ext cx="10058400" cy="1081703"/>
          </a:xfrm>
        </p:spPr>
        <p:txBody>
          <a:bodyPr>
            <a:normAutofit fontScale="90000"/>
          </a:bodyPr>
          <a:lstStyle/>
          <a:p>
            <a:r>
              <a:rPr lang="en-US" dirty="0" smtClean="0"/>
              <a:t>Past tense of to be verbs &amp; its expressions:</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66800" y="1724297"/>
            <a:ext cx="9814560" cy="4585063"/>
          </a:xfrm>
        </p:spPr>
      </p:pic>
    </p:spTree>
    <p:extLst>
      <p:ext uri="{BB962C8B-B14F-4D97-AF65-F5344CB8AC3E}">
        <p14:creationId xmlns:p14="http://schemas.microsoft.com/office/powerpoint/2010/main" val="19903781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642594"/>
            <a:ext cx="10058400" cy="1147017"/>
          </a:xfrm>
        </p:spPr>
        <p:txBody>
          <a:bodyPr>
            <a:normAutofit fontScale="90000"/>
          </a:bodyPr>
          <a:lstStyle/>
          <a:p>
            <a:pPr algn="r"/>
            <a:r>
              <a:rPr lang="fa-IR" dirty="0" smtClean="0"/>
              <a:t>صورت خبری / منفی / سوالی این دسته از افعال:</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66799" y="2014194"/>
            <a:ext cx="9945189" cy="4349932"/>
          </a:xfrm>
        </p:spPr>
      </p:pic>
    </p:spTree>
    <p:extLst>
      <p:ext uri="{BB962C8B-B14F-4D97-AF65-F5344CB8AC3E}">
        <p14:creationId xmlns:p14="http://schemas.microsoft.com/office/powerpoint/2010/main" val="11320589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642593"/>
            <a:ext cx="10058400" cy="1565029"/>
          </a:xfrm>
        </p:spPr>
        <p:txBody>
          <a:bodyPr>
            <a:normAutofit fontScale="90000"/>
          </a:bodyPr>
          <a:lstStyle/>
          <a:p>
            <a:pPr algn="r"/>
            <a:r>
              <a:rPr lang="fa-IR" dirty="0" smtClean="0"/>
              <a:t>همانطور که پیش تر اشاره کردیم افعال به دو دسته ی قاعده مند/باقاعده و بی قاعده تقسیم میشوند:</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489166" y="2586447"/>
            <a:ext cx="9052560" cy="3461656"/>
          </a:xfrm>
        </p:spPr>
      </p:pic>
    </p:spTree>
    <p:extLst>
      <p:ext uri="{BB962C8B-B14F-4D97-AF65-F5344CB8AC3E}">
        <p14:creationId xmlns:p14="http://schemas.microsoft.com/office/powerpoint/2010/main" val="35664330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069848" y="483326"/>
            <a:ext cx="4754880" cy="1084217"/>
          </a:xfrm>
        </p:spPr>
        <p:txBody>
          <a:bodyPr>
            <a:normAutofit/>
          </a:bodyPr>
          <a:lstStyle/>
          <a:p>
            <a:r>
              <a:rPr lang="fa-IR" sz="2800" dirty="0" smtClean="0"/>
              <a:t>افعال بی قاعده</a:t>
            </a:r>
            <a:endParaRPr lang="en-US" sz="2800" dirty="0" smtClean="0"/>
          </a:p>
          <a:p>
            <a:r>
              <a:rPr lang="en-US" b="1" dirty="0" smtClean="0"/>
              <a:t>Irregular verbs</a:t>
            </a:r>
            <a:endParaRPr lang="en-US" b="1" dirty="0"/>
          </a:p>
        </p:txBody>
      </p:sp>
      <p:pic>
        <p:nvPicPr>
          <p:cNvPr id="8" name="Content Placeholder 7"/>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875211" y="1567543"/>
            <a:ext cx="5078840" cy="4689567"/>
          </a:xfrm>
        </p:spPr>
      </p:pic>
      <p:sp>
        <p:nvSpPr>
          <p:cNvPr id="5" name="Text Placeholder 4"/>
          <p:cNvSpPr>
            <a:spLocks noGrp="1"/>
          </p:cNvSpPr>
          <p:nvPr>
            <p:ph type="body" sz="quarter" idx="3"/>
          </p:nvPr>
        </p:nvSpPr>
        <p:spPr>
          <a:xfrm>
            <a:off x="6373368" y="483326"/>
            <a:ext cx="4754880" cy="1084217"/>
          </a:xfrm>
        </p:spPr>
        <p:txBody>
          <a:bodyPr>
            <a:normAutofit/>
          </a:bodyPr>
          <a:lstStyle/>
          <a:p>
            <a:r>
              <a:rPr lang="fa-IR" sz="2800" dirty="0" smtClean="0"/>
              <a:t>افعال قاعده مند/ با قاعده</a:t>
            </a:r>
          </a:p>
          <a:p>
            <a:r>
              <a:rPr lang="en-US" b="1" dirty="0" smtClean="0"/>
              <a:t>Regular verbs</a:t>
            </a:r>
            <a:endParaRPr lang="en-US" b="1" dirty="0"/>
          </a:p>
        </p:txBody>
      </p:sp>
      <p:pic>
        <p:nvPicPr>
          <p:cNvPr id="7" name="Content Placeholder 6"/>
          <p:cNvPicPr>
            <a:picLocks noGrp="1" noChangeAspect="1"/>
          </p:cNvPicPr>
          <p:nvPr>
            <p:ph sz="quarter" idx="4"/>
          </p:nvPr>
        </p:nvPicPr>
        <p:blipFill>
          <a:blip r:embed="rId3">
            <a:extLst>
              <a:ext uri="{28A0092B-C50C-407E-A947-70E740481C1C}">
                <a14:useLocalDpi xmlns:a14="http://schemas.microsoft.com/office/drawing/2010/main" val="0"/>
              </a:ext>
            </a:extLst>
          </a:blip>
          <a:stretch>
            <a:fillRect/>
          </a:stretch>
        </p:blipFill>
        <p:spPr>
          <a:xfrm>
            <a:off x="6087290" y="1567544"/>
            <a:ext cx="5460275" cy="4689566"/>
          </a:xfrm>
        </p:spPr>
      </p:pic>
    </p:spTree>
    <p:extLst>
      <p:ext uri="{BB962C8B-B14F-4D97-AF65-F5344CB8AC3E}">
        <p14:creationId xmlns:p14="http://schemas.microsoft.com/office/powerpoint/2010/main" val="32473591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61258"/>
            <a:ext cx="10058400" cy="1841862"/>
          </a:xfrm>
        </p:spPr>
        <p:txBody>
          <a:bodyPr>
            <a:noAutofit/>
          </a:bodyPr>
          <a:lstStyle/>
          <a:p>
            <a:pPr algn="r"/>
            <a:r>
              <a:rPr lang="fa-IR" sz="1800" b="1" u="sng" dirty="0" smtClean="0"/>
              <a:t>دلیل نام گذاری:</a:t>
            </a:r>
            <a:r>
              <a:rPr lang="fa-IR" sz="1800" dirty="0" smtClean="0"/>
              <a:t/>
            </a:r>
            <a:br>
              <a:rPr lang="fa-IR" sz="1800" dirty="0" smtClean="0"/>
            </a:br>
            <a:r>
              <a:rPr lang="fa-IR" sz="1800" dirty="0" smtClean="0"/>
              <a:t>چرا به یک دسته از افعال قاعده مند و به دسته ای دیگر بی قاعده می </a:t>
            </a:r>
            <a:r>
              <a:rPr lang="fa-IR" sz="1800" dirty="0"/>
              <a:t>گوییم</a:t>
            </a:r>
            <a:r>
              <a:rPr lang="fa-IR" sz="1800" dirty="0" smtClean="0"/>
              <a:t>؟</a:t>
            </a:r>
            <a:br>
              <a:rPr lang="fa-IR" sz="1800" dirty="0" smtClean="0"/>
            </a:br>
            <a:r>
              <a:rPr lang="fa-IR" sz="1800" dirty="0"/>
              <a:t/>
            </a:r>
            <a:br>
              <a:rPr lang="fa-IR" sz="1800" dirty="0"/>
            </a:br>
            <a:r>
              <a:rPr lang="fa-IR" sz="1800" dirty="0"/>
              <a:t>بیشتر افعال انگلیسی با اضافه کردن </a:t>
            </a:r>
            <a:r>
              <a:rPr lang="en-US" sz="1800" dirty="0" err="1"/>
              <a:t>ed</a:t>
            </a:r>
            <a:r>
              <a:rPr lang="en-US" sz="1800" dirty="0"/>
              <a:t>- </a:t>
            </a:r>
            <a:r>
              <a:rPr lang="fa-IR" sz="1800" dirty="0"/>
              <a:t>به انتهای شکل ساده به افعال گذشته تبدیل می‌شوند. این نوع افعال، افعال باقاعده محسوب می‌شوند. </a:t>
            </a:r>
            <a:br>
              <a:rPr lang="fa-IR" sz="1800" dirty="0"/>
            </a:br>
            <a:r>
              <a:rPr lang="fa-IR" sz="1800" dirty="0"/>
              <a:t>برخی افعال نیز بدون قاعده خاصی به صورت گذشته در می‌آیند، این افعال بی‌قاعده هستند و باید آنها را حفظ کرد</a:t>
            </a:r>
            <a:r>
              <a:rPr lang="fa-IR" sz="2800" dirty="0"/>
              <a:t>.</a:t>
            </a:r>
            <a:endParaRPr lang="en-US" sz="2800" dirty="0"/>
          </a:p>
        </p:txBody>
      </p:sp>
      <p:sp>
        <p:nvSpPr>
          <p:cNvPr id="3" name="Content Placeholder 2"/>
          <p:cNvSpPr>
            <a:spLocks noGrp="1"/>
          </p:cNvSpPr>
          <p:nvPr>
            <p:ph sz="half" idx="1"/>
          </p:nvPr>
        </p:nvSpPr>
        <p:spPr>
          <a:xfrm>
            <a:off x="962297" y="2103119"/>
            <a:ext cx="4754880" cy="4362994"/>
          </a:xfrm>
        </p:spPr>
        <p:txBody>
          <a:bodyPr>
            <a:normAutofit lnSpcReduction="10000"/>
          </a:bodyPr>
          <a:lstStyle/>
          <a:p>
            <a:r>
              <a:rPr lang="en-US" b="1" u="sng" dirty="0" smtClean="0"/>
              <a:t>Regular verbs:</a:t>
            </a:r>
          </a:p>
          <a:p>
            <a:r>
              <a:rPr lang="en-US" dirty="0"/>
              <a:t>a verb following the normal pattern of inflection.</a:t>
            </a:r>
          </a:p>
          <a:p>
            <a:r>
              <a:rPr lang="en-US" dirty="0"/>
              <a:t>"the general rule is that regular verbs form the past tense by adding -</a:t>
            </a:r>
            <a:r>
              <a:rPr lang="en-US" dirty="0" err="1"/>
              <a:t>ed</a:t>
            </a:r>
            <a:r>
              <a:rPr lang="en-US" dirty="0"/>
              <a:t>"</a:t>
            </a:r>
          </a:p>
          <a:p>
            <a:r>
              <a:rPr lang="en-US" dirty="0"/>
              <a:t>In English, the "usual" rule is to add </a:t>
            </a:r>
            <a:r>
              <a:rPr lang="en-US" i="1" dirty="0"/>
              <a:t>-</a:t>
            </a:r>
            <a:r>
              <a:rPr lang="en-US" i="1" dirty="0" err="1"/>
              <a:t>ed</a:t>
            </a:r>
            <a:r>
              <a:rPr lang="en-US" dirty="0"/>
              <a:t> or </a:t>
            </a:r>
            <a:r>
              <a:rPr lang="en-US" i="1" dirty="0"/>
              <a:t>-d</a:t>
            </a:r>
            <a:r>
              <a:rPr lang="en-US" dirty="0"/>
              <a:t> to the </a:t>
            </a:r>
            <a:r>
              <a:rPr lang="en-US" dirty="0">
                <a:hlinkClick r:id="rId2"/>
              </a:rPr>
              <a:t>base form</a:t>
            </a:r>
            <a:r>
              <a:rPr lang="en-US" dirty="0"/>
              <a:t> of the verb to create the past forms</a:t>
            </a:r>
            <a:r>
              <a:rPr lang="en-US" dirty="0" smtClean="0"/>
              <a:t>.</a:t>
            </a:r>
          </a:p>
          <a:p>
            <a:pPr marL="0" indent="0" algn="r">
              <a:buNone/>
            </a:pPr>
            <a:r>
              <a:rPr lang="fa-IR" dirty="0" smtClean="0"/>
              <a:t>افعالی که برای گذشته شدن از قاعده ی کلی پیروی می کنند.</a:t>
            </a:r>
          </a:p>
          <a:p>
            <a:pPr marL="0" indent="0" algn="r">
              <a:buNone/>
            </a:pPr>
            <a:r>
              <a:rPr lang="fa-IR" dirty="0" smtClean="0"/>
              <a:t>قاعده کلی چیست؟</a:t>
            </a:r>
          </a:p>
          <a:p>
            <a:pPr marL="0" indent="0" algn="r">
              <a:buNone/>
            </a:pPr>
            <a:r>
              <a:rPr lang="en-US" dirty="0" smtClean="0"/>
              <a:t> </a:t>
            </a:r>
            <a:r>
              <a:rPr lang="fa-IR" dirty="0" smtClean="0"/>
              <a:t> به انتهای فعل </a:t>
            </a:r>
            <a:r>
              <a:rPr lang="en-US" dirty="0" smtClean="0"/>
              <a:t>-</a:t>
            </a:r>
            <a:r>
              <a:rPr lang="en-US" dirty="0" err="1" smtClean="0"/>
              <a:t>ed</a:t>
            </a:r>
            <a:r>
              <a:rPr lang="fa-IR" dirty="0" smtClean="0"/>
              <a:t>اتصال </a:t>
            </a:r>
            <a:r>
              <a:rPr lang="en-US" dirty="0" smtClean="0"/>
              <a:t>-d</a:t>
            </a:r>
            <a:r>
              <a:rPr lang="fa-IR" dirty="0" smtClean="0"/>
              <a:t>یا</a:t>
            </a:r>
            <a:endParaRPr lang="en-US" dirty="0"/>
          </a:p>
        </p:txBody>
      </p:sp>
      <p:sp>
        <p:nvSpPr>
          <p:cNvPr id="4" name="Content Placeholder 3"/>
          <p:cNvSpPr>
            <a:spLocks noGrp="1"/>
          </p:cNvSpPr>
          <p:nvPr>
            <p:ph sz="half" idx="2"/>
          </p:nvPr>
        </p:nvSpPr>
        <p:spPr>
          <a:xfrm>
            <a:off x="6370320" y="2103119"/>
            <a:ext cx="4754880" cy="4624251"/>
          </a:xfrm>
        </p:spPr>
        <p:txBody>
          <a:bodyPr>
            <a:normAutofit lnSpcReduction="10000"/>
          </a:bodyPr>
          <a:lstStyle/>
          <a:p>
            <a:r>
              <a:rPr lang="en-US" b="1" u="sng" dirty="0" smtClean="0"/>
              <a:t>Irregular verbs:</a:t>
            </a:r>
          </a:p>
          <a:p>
            <a:r>
              <a:rPr lang="en-US" dirty="0"/>
              <a:t>a verb that does not follow the normal pattern of inflection.</a:t>
            </a:r>
          </a:p>
          <a:p>
            <a:r>
              <a:rPr lang="en-US" dirty="0"/>
              <a:t>"there are some differences in irregular verbs between British and American English"</a:t>
            </a:r>
          </a:p>
          <a:p>
            <a:r>
              <a:rPr lang="en-US" dirty="0"/>
              <a:t>A </a:t>
            </a:r>
            <a:r>
              <a:rPr lang="en-US" dirty="0">
                <a:hlinkClick r:id="rId3"/>
              </a:rPr>
              <a:t>verb</a:t>
            </a:r>
            <a:r>
              <a:rPr lang="en-US" dirty="0"/>
              <a:t> in which the past </a:t>
            </a:r>
            <a:r>
              <a:rPr lang="en-US" dirty="0">
                <a:hlinkClick r:id="rId4"/>
              </a:rPr>
              <a:t>tense</a:t>
            </a:r>
            <a:r>
              <a:rPr lang="en-US" dirty="0"/>
              <a:t> is not formed by adding the usual </a:t>
            </a:r>
            <a:r>
              <a:rPr lang="en-US" i="1" dirty="0"/>
              <a:t>-</a:t>
            </a:r>
            <a:r>
              <a:rPr lang="en-US" i="1" dirty="0" err="1"/>
              <a:t>ed</a:t>
            </a:r>
            <a:r>
              <a:rPr lang="en-US" dirty="0"/>
              <a:t> ending. Examples of irregular verbs are </a:t>
            </a:r>
            <a:r>
              <a:rPr lang="en-US" i="1" dirty="0"/>
              <a:t>sing</a:t>
            </a:r>
            <a:r>
              <a:rPr lang="en-US" dirty="0"/>
              <a:t> (past tense </a:t>
            </a:r>
            <a:r>
              <a:rPr lang="en-US" i="1" dirty="0"/>
              <a:t>sang</a:t>
            </a:r>
            <a:r>
              <a:rPr lang="en-US" dirty="0"/>
              <a:t>); </a:t>
            </a:r>
            <a:r>
              <a:rPr lang="en-US" i="1" dirty="0"/>
              <a:t>feel</a:t>
            </a:r>
            <a:r>
              <a:rPr lang="en-US" dirty="0"/>
              <a:t> (</a:t>
            </a:r>
            <a:r>
              <a:rPr lang="en-US" i="1" dirty="0"/>
              <a:t>felt</a:t>
            </a:r>
            <a:r>
              <a:rPr lang="en-US" dirty="0"/>
              <a:t>); and </a:t>
            </a:r>
            <a:r>
              <a:rPr lang="en-US" i="1" dirty="0"/>
              <a:t>go</a:t>
            </a:r>
            <a:r>
              <a:rPr lang="en-US" dirty="0"/>
              <a:t> (</a:t>
            </a:r>
            <a:r>
              <a:rPr lang="en-US" i="1" dirty="0"/>
              <a:t>went</a:t>
            </a:r>
            <a:r>
              <a:rPr lang="en-US" dirty="0"/>
              <a:t>). </a:t>
            </a:r>
            <a:endParaRPr lang="en-US" dirty="0" smtClean="0"/>
          </a:p>
          <a:p>
            <a:pPr algn="r"/>
            <a:r>
              <a:rPr lang="fa-IR" dirty="0" smtClean="0"/>
              <a:t>افعالی که برای گذشته شدن از قاعده ی کلی مانند افعال باقاعده پیروی نمی کنند و دچار تغییر در ساختار درونی فعل از جمله تغییرات واکه ای در ساختمان فعل می شوند.</a:t>
            </a:r>
            <a:endParaRPr lang="en-US" dirty="0"/>
          </a:p>
        </p:txBody>
      </p:sp>
    </p:spTree>
    <p:extLst>
      <p:ext uri="{BB962C8B-B14F-4D97-AF65-F5344CB8AC3E}">
        <p14:creationId xmlns:p14="http://schemas.microsoft.com/office/powerpoint/2010/main" val="39072937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378823"/>
            <a:ext cx="10058400" cy="1635371"/>
          </a:xfrm>
        </p:spPr>
        <p:txBody>
          <a:bodyPr>
            <a:normAutofit/>
          </a:bodyPr>
          <a:lstStyle/>
          <a:p>
            <a:r>
              <a:rPr lang="en-US" b="1" dirty="0"/>
              <a:t>Spelling Rules for Creating the Past Forms of Regular </a:t>
            </a:r>
            <a:r>
              <a:rPr lang="en-US" b="1" dirty="0" smtClean="0"/>
              <a:t>Verbs</a:t>
            </a:r>
            <a:r>
              <a:rPr lang="fa-IR" b="1" dirty="0" smtClean="0"/>
              <a:t>:</a:t>
            </a:r>
            <a:endParaRPr lang="en-US" dirty="0"/>
          </a:p>
        </p:txBody>
      </p:sp>
      <p:sp>
        <p:nvSpPr>
          <p:cNvPr id="3" name="Content Placeholder 2"/>
          <p:cNvSpPr>
            <a:spLocks noGrp="1"/>
          </p:cNvSpPr>
          <p:nvPr>
            <p:ph idx="1"/>
          </p:nvPr>
        </p:nvSpPr>
        <p:spPr>
          <a:xfrm>
            <a:off x="666206" y="2103120"/>
            <a:ext cx="10458994" cy="4362994"/>
          </a:xfrm>
        </p:spPr>
        <p:txBody>
          <a:bodyPr>
            <a:normAutofit/>
          </a:bodyPr>
          <a:lstStyle/>
          <a:p>
            <a:pPr algn="r"/>
            <a:endParaRPr lang="fa-IR" dirty="0" smtClean="0"/>
          </a:p>
          <a:p>
            <a:pPr marL="0" indent="0">
              <a:buNone/>
            </a:pPr>
            <a:r>
              <a:rPr lang="en-US" b="1" u="sng" dirty="0"/>
              <a:t>Add "</a:t>
            </a:r>
            <a:r>
              <a:rPr lang="en-US" b="1" u="sng" dirty="0" err="1"/>
              <a:t>ed</a:t>
            </a:r>
            <a:r>
              <a:rPr lang="en-US" b="1" u="sng" dirty="0"/>
              <a:t>" to most verbs</a:t>
            </a:r>
            <a:r>
              <a:rPr lang="en-US" b="1" u="sng" dirty="0" smtClean="0"/>
              <a:t>:</a:t>
            </a:r>
          </a:p>
          <a:p>
            <a:pPr marL="0" indent="0">
              <a:buNone/>
            </a:pPr>
            <a:r>
              <a:rPr lang="en-US" dirty="0" smtClean="0"/>
              <a:t>jump </a:t>
            </a:r>
            <a:r>
              <a:rPr lang="en-US" dirty="0"/>
              <a:t>&gt; jumped</a:t>
            </a:r>
          </a:p>
          <a:p>
            <a:pPr marL="0" indent="0">
              <a:buNone/>
            </a:pPr>
            <a:r>
              <a:rPr lang="en-US" dirty="0"/>
              <a:t>paint &gt; painted</a:t>
            </a:r>
          </a:p>
          <a:p>
            <a:pPr marL="0" indent="0">
              <a:buNone/>
            </a:pPr>
            <a:endParaRPr lang="en-US" dirty="0" smtClean="0"/>
          </a:p>
          <a:p>
            <a:pPr marL="0" indent="0">
              <a:buNone/>
            </a:pPr>
            <a:r>
              <a:rPr lang="en-US" b="1" u="sng" dirty="0"/>
              <a:t>If a verb of one syllable ends [consonant-vowel-consonant], double the final consonant </a:t>
            </a:r>
            <a:r>
              <a:rPr lang="en-US" b="1" u="sng" dirty="0" smtClean="0"/>
              <a:t>and then </a:t>
            </a:r>
            <a:r>
              <a:rPr lang="en-US" b="1" u="sng" dirty="0"/>
              <a:t>add "</a:t>
            </a:r>
            <a:r>
              <a:rPr lang="en-US" b="1" u="sng" dirty="0" err="1"/>
              <a:t>ed</a:t>
            </a:r>
            <a:r>
              <a:rPr lang="en-US" b="1" u="sng" dirty="0" smtClean="0"/>
              <a:t>":</a:t>
            </a:r>
            <a:endParaRPr lang="fa-IR" b="1" u="sng" dirty="0" smtClean="0"/>
          </a:p>
          <a:p>
            <a:pPr marL="0" indent="0">
              <a:buNone/>
            </a:pPr>
            <a:r>
              <a:rPr lang="en-US" dirty="0" smtClean="0"/>
              <a:t>chat </a:t>
            </a:r>
            <a:r>
              <a:rPr lang="en-US" dirty="0"/>
              <a:t>&gt; chatted</a:t>
            </a:r>
          </a:p>
          <a:p>
            <a:pPr marL="0" indent="0">
              <a:buNone/>
            </a:pPr>
            <a:r>
              <a:rPr lang="en-US" dirty="0"/>
              <a:t>stop &gt; stopped</a:t>
            </a:r>
          </a:p>
          <a:p>
            <a:endParaRPr lang="en-US" dirty="0"/>
          </a:p>
        </p:txBody>
      </p:sp>
    </p:spTree>
    <p:extLst>
      <p:ext uri="{BB962C8B-B14F-4D97-AF65-F5344CB8AC3E}">
        <p14:creationId xmlns:p14="http://schemas.microsoft.com/office/powerpoint/2010/main" val="4231290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r>
            <a:br>
              <a:rPr lang="en-US" dirty="0"/>
            </a:br>
            <a:endParaRPr lang="en-US" dirty="0"/>
          </a:p>
        </p:txBody>
      </p:sp>
      <p:sp>
        <p:nvSpPr>
          <p:cNvPr id="3" name="Content Placeholder 2"/>
          <p:cNvSpPr>
            <a:spLocks noGrp="1"/>
          </p:cNvSpPr>
          <p:nvPr>
            <p:ph idx="1"/>
          </p:nvPr>
        </p:nvSpPr>
        <p:spPr>
          <a:xfrm>
            <a:off x="1066800" y="339634"/>
            <a:ext cx="10058400" cy="6061166"/>
          </a:xfrm>
        </p:spPr>
        <p:txBody>
          <a:bodyPr>
            <a:normAutofit lnSpcReduction="10000"/>
          </a:bodyPr>
          <a:lstStyle/>
          <a:p>
            <a:pPr marL="0" indent="0">
              <a:buNone/>
            </a:pPr>
            <a:r>
              <a:rPr lang="en-US" b="1" u="sng" dirty="0"/>
              <a:t>If the verb ends [consonant + "y"], change the "y" to an "</a:t>
            </a:r>
            <a:r>
              <a:rPr lang="en-US" b="1" u="sng" dirty="0" err="1"/>
              <a:t>i</a:t>
            </a:r>
            <a:r>
              <a:rPr lang="en-US" b="1" u="sng" dirty="0"/>
              <a:t>" and add "</a:t>
            </a:r>
            <a:r>
              <a:rPr lang="en-US" b="1" u="sng" dirty="0" err="1"/>
              <a:t>ed</a:t>
            </a:r>
            <a:r>
              <a:rPr lang="en-US" b="1" u="sng" dirty="0" smtClean="0"/>
              <a:t>"</a:t>
            </a:r>
            <a:endParaRPr lang="fa-IR" b="1" u="sng" dirty="0" smtClean="0"/>
          </a:p>
          <a:p>
            <a:pPr marL="0" indent="0">
              <a:buNone/>
            </a:pPr>
            <a:r>
              <a:rPr lang="en-US" dirty="0" smtClean="0"/>
              <a:t>:</a:t>
            </a:r>
            <a:r>
              <a:rPr lang="en-US" dirty="0"/>
              <a:t>cry &gt; cried</a:t>
            </a:r>
          </a:p>
          <a:p>
            <a:pPr marL="0" indent="0">
              <a:buNone/>
            </a:pPr>
            <a:r>
              <a:rPr lang="en-US" dirty="0"/>
              <a:t>fry &gt; fried</a:t>
            </a:r>
          </a:p>
          <a:p>
            <a:pPr marL="0" indent="0">
              <a:buNone/>
            </a:pPr>
            <a:endParaRPr lang="fa-IR" dirty="0" smtClean="0"/>
          </a:p>
          <a:p>
            <a:pPr marL="0" indent="0">
              <a:buNone/>
            </a:pPr>
            <a:r>
              <a:rPr lang="en-US" b="1" u="sng" dirty="0"/>
              <a:t>If the verb ends "e," just add "d</a:t>
            </a:r>
            <a:r>
              <a:rPr lang="en-US" b="1" u="sng" dirty="0" smtClean="0"/>
              <a:t>":</a:t>
            </a:r>
            <a:endParaRPr lang="fa-IR" b="1" u="sng" dirty="0" smtClean="0"/>
          </a:p>
          <a:p>
            <a:pPr marL="0" indent="0">
              <a:buNone/>
            </a:pPr>
            <a:r>
              <a:rPr lang="en-US" dirty="0" smtClean="0"/>
              <a:t>thrive </a:t>
            </a:r>
            <a:r>
              <a:rPr lang="en-US" dirty="0"/>
              <a:t>&gt; thrived</a:t>
            </a:r>
          </a:p>
          <a:p>
            <a:pPr marL="0" indent="0">
              <a:buNone/>
            </a:pPr>
            <a:r>
              <a:rPr lang="en-US" dirty="0"/>
              <a:t>guzzle &gt; guzzled</a:t>
            </a:r>
          </a:p>
          <a:p>
            <a:pPr marL="0" indent="0">
              <a:buNone/>
            </a:pPr>
            <a:endParaRPr lang="fa-IR" dirty="0" smtClean="0"/>
          </a:p>
          <a:p>
            <a:pPr marL="0" indent="0">
              <a:buNone/>
            </a:pPr>
            <a:r>
              <a:rPr lang="en-US" b="1" u="sng" dirty="0"/>
              <a:t>If the final consonant is "w," "x," or "y," don't double </a:t>
            </a:r>
            <a:r>
              <a:rPr lang="en-US" b="1" u="sng" dirty="0" smtClean="0"/>
              <a:t>it</a:t>
            </a:r>
            <a:r>
              <a:rPr lang="en-US" dirty="0" smtClean="0"/>
              <a:t>:</a:t>
            </a:r>
            <a:endParaRPr lang="fa-IR" dirty="0" smtClean="0"/>
          </a:p>
          <a:p>
            <a:pPr marL="0" indent="0">
              <a:buNone/>
            </a:pPr>
            <a:r>
              <a:rPr lang="en-US" dirty="0" smtClean="0"/>
              <a:t>sew </a:t>
            </a:r>
            <a:r>
              <a:rPr lang="en-US" dirty="0"/>
              <a:t>&gt; sewed</a:t>
            </a:r>
          </a:p>
          <a:p>
            <a:pPr marL="0" indent="0">
              <a:buNone/>
            </a:pPr>
            <a:r>
              <a:rPr lang="en-US" dirty="0" smtClean="0"/>
              <a:t>fix </a:t>
            </a:r>
            <a:r>
              <a:rPr lang="en-US" dirty="0"/>
              <a:t>&gt; fixed</a:t>
            </a:r>
          </a:p>
          <a:p>
            <a:pPr marL="0" indent="0">
              <a:buNone/>
            </a:pPr>
            <a:endParaRPr lang="fa-IR" dirty="0" smtClean="0"/>
          </a:p>
          <a:p>
            <a:pPr marL="0" indent="0">
              <a:buNone/>
            </a:pPr>
            <a:r>
              <a:rPr lang="en-US" b="1" u="sng" dirty="0" smtClean="0"/>
              <a:t>If the verb ends in to one of the vowels( a /e / </a:t>
            </a:r>
            <a:r>
              <a:rPr lang="en-US" b="1" u="sng" dirty="0" err="1" smtClean="0"/>
              <a:t>i</a:t>
            </a:r>
            <a:r>
              <a:rPr lang="en-US" b="1" u="sng" dirty="0" smtClean="0"/>
              <a:t> / o / u )+ Y ; we </a:t>
            </a:r>
            <a:r>
              <a:rPr lang="en-US" b="1" i="1" u="sng" dirty="0" smtClean="0"/>
              <a:t>do not </a:t>
            </a:r>
            <a:r>
              <a:rPr lang="en-US" b="1" u="sng" dirty="0"/>
              <a:t>change the "y" to an "</a:t>
            </a:r>
            <a:r>
              <a:rPr lang="en-US" b="1" u="sng" dirty="0" err="1"/>
              <a:t>i</a:t>
            </a:r>
            <a:r>
              <a:rPr lang="en-US" b="1" u="sng" dirty="0"/>
              <a:t>" </a:t>
            </a:r>
            <a:r>
              <a:rPr lang="en-US" b="1" u="sng" dirty="0" smtClean="0"/>
              <a:t>and just </a:t>
            </a:r>
            <a:r>
              <a:rPr lang="en-US" b="1" u="sng" dirty="0"/>
              <a:t>add "</a:t>
            </a:r>
            <a:r>
              <a:rPr lang="en-US" b="1" u="sng" dirty="0" err="1" smtClean="0"/>
              <a:t>ed</a:t>
            </a:r>
            <a:r>
              <a:rPr lang="en-US" b="1" u="sng" dirty="0" smtClean="0"/>
              <a:t>“:</a:t>
            </a:r>
            <a:endParaRPr lang="fa-IR" b="1" u="sng" dirty="0"/>
          </a:p>
          <a:p>
            <a:pPr marL="0" indent="0">
              <a:buNone/>
            </a:pPr>
            <a:r>
              <a:rPr lang="en-US" dirty="0" smtClean="0"/>
              <a:t>:play </a:t>
            </a:r>
            <a:r>
              <a:rPr lang="en-US" dirty="0"/>
              <a:t>&gt; </a:t>
            </a:r>
            <a:r>
              <a:rPr lang="en-US" dirty="0" smtClean="0"/>
              <a:t>played</a:t>
            </a:r>
          </a:p>
          <a:p>
            <a:pPr marL="0" indent="0">
              <a:buNone/>
            </a:pPr>
            <a:r>
              <a:rPr lang="en-US" dirty="0" smtClean="0"/>
              <a:t>Stay &gt; stayed</a:t>
            </a:r>
            <a:endParaRPr lang="en-US" dirty="0"/>
          </a:p>
          <a:p>
            <a:endParaRPr lang="en-US" b="1" i="1" u="sng" dirty="0" smtClean="0"/>
          </a:p>
          <a:p>
            <a:endParaRPr lang="en-US" b="1" i="1" u="sng" dirty="0"/>
          </a:p>
        </p:txBody>
      </p:sp>
    </p:spTree>
    <p:extLst>
      <p:ext uri="{BB962C8B-B14F-4D97-AF65-F5344CB8AC3E}">
        <p14:creationId xmlns:p14="http://schemas.microsoft.com/office/powerpoint/2010/main" val="11591186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ways of pronouncing –</a:t>
            </a:r>
            <a:r>
              <a:rPr lang="en-US" dirty="0" err="1" smtClean="0"/>
              <a:t>ed</a:t>
            </a:r>
            <a:r>
              <a:rPr lang="en-US" dirty="0" smtClean="0"/>
              <a:t> :</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66799" y="1841864"/>
            <a:ext cx="9853749" cy="4362994"/>
          </a:xfrm>
        </p:spPr>
      </p:pic>
    </p:spTree>
    <p:extLst>
      <p:ext uri="{BB962C8B-B14F-4D97-AF65-F5344CB8AC3E}">
        <p14:creationId xmlns:p14="http://schemas.microsoft.com/office/powerpoint/2010/main" val="22836521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 this file we want to talk about simple past tense:</a:t>
            </a:r>
            <a:endParaRPr lang="en-US" dirty="0"/>
          </a:p>
        </p:txBody>
      </p:sp>
      <p:sp>
        <p:nvSpPr>
          <p:cNvPr id="3" name="Content Placeholder 2"/>
          <p:cNvSpPr>
            <a:spLocks noGrp="1"/>
          </p:cNvSpPr>
          <p:nvPr>
            <p:ph idx="1"/>
          </p:nvPr>
        </p:nvSpPr>
        <p:spPr/>
        <p:txBody>
          <a:bodyPr>
            <a:normAutofit lnSpcReduction="10000"/>
          </a:bodyPr>
          <a:lstStyle/>
          <a:p>
            <a:pPr marL="0" indent="0" algn="r">
              <a:buNone/>
            </a:pPr>
            <a:r>
              <a:rPr lang="fa-IR" b="1" dirty="0" smtClean="0"/>
              <a:t>دوستان عزیزم دانش آموزان دوست داشتنی در این فایل میخواهیم باهم در مورد گذشته ی ساده یاد بگیریم:</a:t>
            </a:r>
          </a:p>
          <a:p>
            <a:pPr marL="0" indent="0" algn="r">
              <a:buNone/>
            </a:pPr>
            <a:r>
              <a:rPr lang="fa-IR" dirty="0" smtClean="0"/>
              <a:t>در ابتدا به معرفی " گذشته ی ساده " در زبان انگلیسی و موارد کاربرد آن میپردازیم.</a:t>
            </a:r>
          </a:p>
          <a:p>
            <a:pPr marL="0" indent="0" algn="r">
              <a:buNone/>
            </a:pPr>
            <a:r>
              <a:rPr lang="fa-IR" dirty="0" smtClean="0"/>
              <a:t>گذشته ی ساده چیست و در چه مواقعی از آن استفاده می کنیم.</a:t>
            </a:r>
          </a:p>
          <a:p>
            <a:pPr marL="0" indent="0" algn="r">
              <a:buNone/>
            </a:pPr>
            <a:r>
              <a:rPr lang="fa-IR" b="1" u="sng" dirty="0" smtClean="0"/>
              <a:t>خلاصه مطالب:</a:t>
            </a:r>
          </a:p>
          <a:p>
            <a:pPr marL="0" indent="0" algn="r">
              <a:buNone/>
            </a:pPr>
            <a:r>
              <a:rPr lang="fa-IR" dirty="0" smtClean="0"/>
              <a:t>گذشته ی ساده در </a:t>
            </a:r>
            <a:r>
              <a:rPr lang="fa-IR" dirty="0"/>
              <a:t>زبان انگلیسی  برای بیان عملی که در گذشته انجام شده استفاده </a:t>
            </a:r>
            <a:r>
              <a:rPr lang="fa-IR" dirty="0" smtClean="0"/>
              <a:t>می‌شودو از </a:t>
            </a:r>
            <a:r>
              <a:rPr lang="fa-IR" b="1" dirty="0" smtClean="0"/>
              <a:t>تبدیل یا برگردان فعل ساده به زمان گذشته </a:t>
            </a:r>
            <a:r>
              <a:rPr lang="fa-IR" dirty="0" smtClean="0"/>
              <a:t>ساخته میشود. شکل گذشته ی افعال میتواند به دو صورت </a:t>
            </a:r>
            <a:r>
              <a:rPr lang="fa-IR" b="1" dirty="0" smtClean="0"/>
              <a:t>قاعده مند/باقاعده یا بی قاعده </a:t>
            </a:r>
            <a:r>
              <a:rPr lang="fa-IR" dirty="0" smtClean="0"/>
              <a:t>باشد که در اسلایدهای بعدی به تفصیل به آن می پردازیم.</a:t>
            </a:r>
          </a:p>
          <a:p>
            <a:pPr marL="0" indent="0" algn="r">
              <a:buNone/>
            </a:pPr>
            <a:r>
              <a:rPr lang="fa-IR" dirty="0" smtClean="0"/>
              <a:t>به یاد داشته باشید که : گذشته ی ساده کاری است که یک یا چند بار در گذشته ی مشخص انجام و تمام شده است.مشخص بودن گذشته در زمان گذشته ی ساده بسیار مهم است.این "</a:t>
            </a:r>
            <a:r>
              <a:rPr lang="fa-IR" b="1" dirty="0" smtClean="0"/>
              <a:t>مشخص بودن زمان</a:t>
            </a:r>
            <a:r>
              <a:rPr lang="fa-IR" dirty="0" smtClean="0"/>
              <a:t>"را میتوان با </a:t>
            </a:r>
            <a:r>
              <a:rPr lang="fa-IR" b="1" dirty="0" smtClean="0"/>
              <a:t>قیود زمان </a:t>
            </a:r>
            <a:r>
              <a:rPr lang="fa-IR" dirty="0" smtClean="0"/>
              <a:t>و یا </a:t>
            </a:r>
            <a:r>
              <a:rPr lang="fa-IR" b="1" dirty="0" smtClean="0"/>
              <a:t>باجملاتی که در حکم قید زمان گذشته هستند </a:t>
            </a:r>
            <a:r>
              <a:rPr lang="fa-IR" dirty="0" smtClean="0"/>
              <a:t>و یا </a:t>
            </a:r>
            <a:r>
              <a:rPr lang="fa-IR" b="1" dirty="0" smtClean="0"/>
              <a:t>کلمه ای </a:t>
            </a:r>
            <a:r>
              <a:rPr lang="fa-IR" dirty="0" smtClean="0"/>
              <a:t>که در جمله </a:t>
            </a:r>
            <a:r>
              <a:rPr lang="fa-IR" b="1" dirty="0" smtClean="0"/>
              <a:t>نماینده ی یک گذشته ی مشخص </a:t>
            </a:r>
            <a:r>
              <a:rPr lang="fa-IR" dirty="0" smtClean="0"/>
              <a:t>باشد نشان داد. </a:t>
            </a:r>
          </a:p>
        </p:txBody>
      </p:sp>
    </p:spTree>
    <p:extLst>
      <p:ext uri="{BB962C8B-B14F-4D97-AF65-F5344CB8AC3E}">
        <p14:creationId xmlns:p14="http://schemas.microsoft.com/office/powerpoint/2010/main" val="14503278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066800" y="642594"/>
            <a:ext cx="10058400" cy="1094766"/>
          </a:xfrm>
        </p:spPr>
        <p:txBody>
          <a:bodyPr/>
          <a:lstStyle/>
          <a:p>
            <a:r>
              <a:rPr lang="en-US" dirty="0" smtClean="0"/>
              <a:t>Now try &amp; repeat:</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11234" y="1737360"/>
            <a:ext cx="7889965" cy="4637314"/>
          </a:xfrm>
        </p:spPr>
      </p:pic>
    </p:spTree>
    <p:extLst>
      <p:ext uri="{BB962C8B-B14F-4D97-AF65-F5344CB8AC3E}">
        <p14:creationId xmlns:p14="http://schemas.microsoft.com/office/powerpoint/2010/main" val="27292556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642594"/>
            <a:ext cx="10058400" cy="938012"/>
          </a:xfrm>
        </p:spPr>
        <p:txBody>
          <a:bodyPr>
            <a:normAutofit/>
          </a:bodyPr>
          <a:lstStyle/>
          <a:p>
            <a:pPr algn="r"/>
            <a:r>
              <a:rPr lang="fa-IR" dirty="0" smtClean="0"/>
              <a:t>افعال بی قاعده:</a:t>
            </a:r>
            <a:endParaRPr lang="en-US" dirty="0"/>
          </a:p>
        </p:txBody>
      </p:sp>
      <p:sp>
        <p:nvSpPr>
          <p:cNvPr id="3" name="Content Placeholder 2"/>
          <p:cNvSpPr>
            <a:spLocks noGrp="1"/>
          </p:cNvSpPr>
          <p:nvPr>
            <p:ph idx="1"/>
          </p:nvPr>
        </p:nvSpPr>
        <p:spPr>
          <a:xfrm>
            <a:off x="783771" y="2014193"/>
            <a:ext cx="10563497" cy="4438857"/>
          </a:xfrm>
        </p:spPr>
        <p:txBody>
          <a:bodyPr>
            <a:normAutofit/>
          </a:bodyPr>
          <a:lstStyle/>
          <a:p>
            <a:r>
              <a:rPr lang="en-US" b="1" i="1" dirty="0" smtClean="0"/>
              <a:t>*** Check the dictionary at the end of your book and try to memorize them***</a:t>
            </a:r>
          </a:p>
          <a:p>
            <a:pPr marL="0" indent="0" algn="r">
              <a:buNone/>
            </a:pPr>
            <a:endParaRPr lang="fa-IR" b="1" i="1" dirty="0"/>
          </a:p>
          <a:p>
            <a:pPr marL="0" indent="0" algn="r">
              <a:buNone/>
            </a:pPr>
            <a:r>
              <a:rPr lang="fa-IR" b="1" i="1" dirty="0" smtClean="0"/>
              <a:t>***به افعال بی قاعده ی انتهای کتابتان نگاهی بیندازید و سعی کنید آنهارا حفظ کنید.***</a:t>
            </a:r>
          </a:p>
          <a:p>
            <a:pPr marL="0" indent="0" algn="r">
              <a:buNone/>
            </a:pPr>
            <a:r>
              <a:rPr lang="fa-IR" dirty="0" smtClean="0"/>
              <a:t>مجدد اشاره می کنیم که:</a:t>
            </a:r>
          </a:p>
          <a:p>
            <a:pPr marL="0" indent="0" algn="r">
              <a:buNone/>
            </a:pPr>
            <a:r>
              <a:rPr lang="fa-IR" dirty="0" smtClean="0"/>
              <a:t>این دسته از افعال برای گذشته </a:t>
            </a:r>
            <a:r>
              <a:rPr lang="fa-IR" dirty="0"/>
              <a:t>شدن از قاعده ی کلی مانند افعال باقاعده پیروی نمی کنند و دچار تغییر در ساختار درونی فعل از جمله تغییرات واکه ای در ساختمان فعل می شوند</a:t>
            </a:r>
            <a:r>
              <a:rPr lang="fa-IR" dirty="0" smtClean="0"/>
              <a:t>.</a:t>
            </a:r>
          </a:p>
          <a:p>
            <a:pPr marL="0" indent="0" algn="r">
              <a:buNone/>
            </a:pPr>
            <a:r>
              <a:rPr lang="fa-IR" dirty="0" smtClean="0"/>
              <a:t>مثلا:</a:t>
            </a:r>
          </a:p>
          <a:p>
            <a:pPr marL="0" indent="0">
              <a:buNone/>
            </a:pPr>
            <a:r>
              <a:rPr lang="en-US" b="1" dirty="0" smtClean="0"/>
              <a:t>Eat &gt; ate</a:t>
            </a:r>
          </a:p>
          <a:p>
            <a:pPr marL="0" indent="0">
              <a:buNone/>
            </a:pPr>
            <a:r>
              <a:rPr lang="en-US" b="1" dirty="0" smtClean="0"/>
              <a:t>Run &gt; ran</a:t>
            </a:r>
          </a:p>
          <a:p>
            <a:pPr marL="0" indent="0">
              <a:buNone/>
            </a:pPr>
            <a:r>
              <a:rPr lang="en-US" b="1" dirty="0" smtClean="0"/>
              <a:t>Buy &gt; bought</a:t>
            </a:r>
          </a:p>
          <a:p>
            <a:pPr marL="0" indent="0" algn="r">
              <a:buNone/>
            </a:pPr>
            <a:r>
              <a:rPr lang="fa-IR" i="1" u="sng" dirty="0" smtClean="0"/>
              <a:t>*همانطور که مشاهده می کنید این دسته از افعال </a:t>
            </a:r>
            <a:r>
              <a:rPr lang="fa-IR" i="1" u="sng" dirty="0"/>
              <a:t>وقتی گذشته میشوند از هیچ قاعده ای پیروی نمی کنند و می بایست آنهارا حفظ </a:t>
            </a:r>
            <a:r>
              <a:rPr lang="fa-IR" i="1" u="sng" dirty="0" smtClean="0"/>
              <a:t>کنید.</a:t>
            </a:r>
            <a:endParaRPr lang="en-US" b="1" i="1" u="sng" dirty="0"/>
          </a:p>
        </p:txBody>
      </p:sp>
    </p:spTree>
    <p:extLst>
      <p:ext uri="{BB962C8B-B14F-4D97-AF65-F5344CB8AC3E}">
        <p14:creationId xmlns:p14="http://schemas.microsoft.com/office/powerpoint/2010/main" val="41897878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36023" y="235131"/>
            <a:ext cx="10489473" cy="6361611"/>
          </a:xfrm>
        </p:spPr>
      </p:pic>
    </p:spTree>
    <p:extLst>
      <p:ext uri="{BB962C8B-B14F-4D97-AF65-F5344CB8AC3E}">
        <p14:creationId xmlns:p14="http://schemas.microsoft.com/office/powerpoint/2010/main" val="32883777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22960" y="352697"/>
            <a:ext cx="10189029" cy="6165669"/>
          </a:xfrm>
        </p:spPr>
      </p:pic>
    </p:spTree>
    <p:extLst>
      <p:ext uri="{BB962C8B-B14F-4D97-AF65-F5344CB8AC3E}">
        <p14:creationId xmlns:p14="http://schemas.microsoft.com/office/powerpoint/2010/main" val="385686643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09898" y="248194"/>
            <a:ext cx="9718766" cy="6191795"/>
          </a:xfrm>
        </p:spPr>
      </p:pic>
    </p:spTree>
    <p:extLst>
      <p:ext uri="{BB962C8B-B14F-4D97-AF65-F5344CB8AC3E}">
        <p14:creationId xmlns:p14="http://schemas.microsoft.com/office/powerpoint/2010/main" val="5065516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953589"/>
            <a:ext cx="10058400" cy="2037805"/>
          </a:xfrm>
        </p:spPr>
        <p:txBody>
          <a:bodyPr>
            <a:normAutofit fontScale="90000"/>
          </a:bodyPr>
          <a:lstStyle/>
          <a:p>
            <a:pPr eaLnBrk="0" fontAlgn="base" hangingPunct="0">
              <a:lnSpc>
                <a:spcPct val="100000"/>
              </a:lnSpc>
              <a:spcAft>
                <a:spcPct val="0"/>
              </a:spcAft>
            </a:pPr>
            <a:r>
              <a:rPr lang="en-US" altLang="en-US" sz="3100" b="1" dirty="0">
                <a:solidFill>
                  <a:schemeClr val="tx1"/>
                </a:solidFill>
                <a:latin typeface="Arial" panose="020B0604020202020204" pitchFamily="34" charset="0"/>
              </a:rPr>
              <a:t>1. Forming a negative </a:t>
            </a:r>
            <a:br>
              <a:rPr lang="en-US" altLang="en-US" sz="3100" b="1" dirty="0">
                <a:solidFill>
                  <a:schemeClr val="tx1"/>
                </a:solidFill>
                <a:latin typeface="Arial" panose="020B0604020202020204" pitchFamily="34" charset="0"/>
              </a:rPr>
            </a:br>
            <a:r>
              <a:rPr lang="en-US" altLang="en-US" sz="3100" dirty="0">
                <a:solidFill>
                  <a:schemeClr val="tx1"/>
                </a:solidFill>
                <a:latin typeface="Arial" panose="020B0604020202020204" pitchFamily="34" charset="0"/>
              </a:rPr>
              <a:t>Negatives in the simple past are formed by adding </a:t>
            </a:r>
            <a:r>
              <a:rPr lang="en-US" altLang="en-US" sz="3100" i="1" dirty="0">
                <a:solidFill>
                  <a:schemeClr val="tx1"/>
                </a:solidFill>
                <a:latin typeface="Arial" panose="020B0604020202020204" pitchFamily="34" charset="0"/>
              </a:rPr>
              <a:t>didn't</a:t>
            </a:r>
            <a:r>
              <a:rPr lang="en-US" altLang="en-US" sz="3100" dirty="0">
                <a:solidFill>
                  <a:schemeClr val="tx1"/>
                </a:solidFill>
                <a:latin typeface="Arial" panose="020B0604020202020204" pitchFamily="34" charset="0"/>
              </a:rPr>
              <a:t> (informal) or </a:t>
            </a:r>
            <a:r>
              <a:rPr lang="en-US" altLang="en-US" sz="3100" i="1" dirty="0">
                <a:solidFill>
                  <a:schemeClr val="tx1"/>
                </a:solidFill>
                <a:latin typeface="Arial" panose="020B0604020202020204" pitchFamily="34" charset="0"/>
              </a:rPr>
              <a:t>did not</a:t>
            </a:r>
            <a:r>
              <a:rPr lang="en-US" altLang="en-US" sz="3100" dirty="0">
                <a:solidFill>
                  <a:schemeClr val="tx1"/>
                </a:solidFill>
                <a:latin typeface="Arial" panose="020B0604020202020204" pitchFamily="34" charset="0"/>
              </a:rPr>
              <a:t> (formal) before the simple form of the verb. The verb BE is an exception to this; in the </a:t>
            </a:r>
            <a:r>
              <a:rPr lang="en-US" altLang="en-US" sz="3100" dirty="0" err="1" smtClean="0">
                <a:solidFill>
                  <a:schemeClr val="tx1"/>
                </a:solidFill>
                <a:latin typeface="Arial" panose="020B0604020202020204" pitchFamily="34" charset="0"/>
              </a:rPr>
              <a:t>case</a:t>
            </a:r>
            <a:r>
              <a:rPr lang="en-US" altLang="en-US" sz="3100" dirty="0" err="1">
                <a:solidFill>
                  <a:schemeClr val="tx1"/>
                </a:solidFill>
                <a:latin typeface="Arial" panose="020B0604020202020204" pitchFamily="34" charset="0"/>
              </a:rPr>
              <a:t>of</a:t>
            </a:r>
            <a:r>
              <a:rPr lang="en-US" altLang="en-US" sz="3100" dirty="0">
                <a:solidFill>
                  <a:schemeClr val="tx1"/>
                </a:solidFill>
                <a:latin typeface="Arial" panose="020B0604020202020204" pitchFamily="34" charset="0"/>
              </a:rPr>
              <a:t> BE, we just add </a:t>
            </a:r>
            <a:r>
              <a:rPr lang="en-US" altLang="en-US" sz="3100" i="1" dirty="0" err="1">
                <a:solidFill>
                  <a:schemeClr val="tx1"/>
                </a:solidFill>
                <a:latin typeface="Arial" panose="020B0604020202020204" pitchFamily="34" charset="0"/>
              </a:rPr>
              <a:t>n't</a:t>
            </a:r>
            <a:r>
              <a:rPr lang="en-US" altLang="en-US" sz="3100" dirty="0">
                <a:solidFill>
                  <a:schemeClr val="tx1"/>
                </a:solidFill>
                <a:latin typeface="Arial" panose="020B0604020202020204" pitchFamily="34" charset="0"/>
              </a:rPr>
              <a:t> (informal) or </a:t>
            </a:r>
            <a:r>
              <a:rPr lang="en-US" altLang="en-US" sz="3100" i="1" dirty="0">
                <a:solidFill>
                  <a:schemeClr val="tx1"/>
                </a:solidFill>
                <a:latin typeface="Arial" panose="020B0604020202020204" pitchFamily="34" charset="0"/>
              </a:rPr>
              <a:t>not</a:t>
            </a:r>
            <a:r>
              <a:rPr lang="en-US" altLang="en-US" sz="3100" dirty="0">
                <a:solidFill>
                  <a:schemeClr val="tx1"/>
                </a:solidFill>
                <a:latin typeface="Arial" panose="020B0604020202020204" pitchFamily="34" charset="0"/>
              </a:rPr>
              <a:t> (formal) after "was" or "were": </a:t>
            </a:r>
            <a:r>
              <a:rPr lang="en-US" altLang="en-US" sz="3100" dirty="0" smtClean="0">
                <a:solidFill>
                  <a:schemeClr val="tx1"/>
                </a:solidFill>
                <a:latin typeface="Arial" panose="020B0604020202020204" pitchFamily="34" charset="0"/>
              </a:rPr>
              <a:t/>
            </a:r>
            <a:br>
              <a:rPr lang="en-US" altLang="en-US" sz="3100" dirty="0" smtClean="0">
                <a:solidFill>
                  <a:schemeClr val="tx1"/>
                </a:solidFill>
                <a:latin typeface="Arial" panose="020B0604020202020204" pitchFamily="34" charset="0"/>
              </a:rPr>
            </a:br>
            <a:r>
              <a:rPr lang="en-US" altLang="en-US" dirty="0">
                <a:solidFill>
                  <a:schemeClr val="tx1"/>
                </a:solidFill>
                <a:latin typeface="Arial" panose="020B0604020202020204" pitchFamily="34" charset="0"/>
              </a:rPr>
              <a:t/>
            </a:r>
            <a:br>
              <a:rPr lang="en-US" altLang="en-US" dirty="0">
                <a:solidFill>
                  <a:schemeClr val="tx1"/>
                </a:solidFill>
                <a:latin typeface="Arial" panose="020B0604020202020204" pitchFamily="34" charset="0"/>
              </a:rPr>
            </a:b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59657871"/>
              </p:ext>
            </p:extLst>
          </p:nvPr>
        </p:nvGraphicFramePr>
        <p:xfrm>
          <a:off x="1066800" y="2808516"/>
          <a:ext cx="10058400" cy="3213460"/>
        </p:xfrm>
        <a:graphic>
          <a:graphicData uri="http://schemas.openxmlformats.org/drawingml/2006/table">
            <a:tbl>
              <a:tblPr/>
              <a:tblGrid>
                <a:gridCol w="3352800">
                  <a:extLst>
                    <a:ext uri="{9D8B030D-6E8A-4147-A177-3AD203B41FA5}">
                      <a16:colId xmlns:a16="http://schemas.microsoft.com/office/drawing/2014/main" val="1487458785"/>
                    </a:ext>
                  </a:extLst>
                </a:gridCol>
                <a:gridCol w="3352800">
                  <a:extLst>
                    <a:ext uri="{9D8B030D-6E8A-4147-A177-3AD203B41FA5}">
                      <a16:colId xmlns:a16="http://schemas.microsoft.com/office/drawing/2014/main" val="3208352422"/>
                    </a:ext>
                  </a:extLst>
                </a:gridCol>
                <a:gridCol w="3352800">
                  <a:extLst>
                    <a:ext uri="{9D8B030D-6E8A-4147-A177-3AD203B41FA5}">
                      <a16:colId xmlns:a16="http://schemas.microsoft.com/office/drawing/2014/main" val="243009327"/>
                    </a:ext>
                  </a:extLst>
                </a:gridCol>
              </a:tblGrid>
              <a:tr h="642692">
                <a:tc>
                  <a:txBody>
                    <a:bodyPr/>
                    <a:lstStyle/>
                    <a:p>
                      <a:r>
                        <a:rPr lang="en-US" b="1"/>
                        <a:t>Simple past statement </a:t>
                      </a:r>
                    </a:p>
                  </a:txBody>
                  <a:tcPr anchor="ctr">
                    <a:lnL>
                      <a:noFill/>
                    </a:lnL>
                    <a:lnR>
                      <a:noFill/>
                    </a:lnR>
                    <a:lnT>
                      <a:noFill/>
                    </a:lnT>
                    <a:lnB>
                      <a:noFill/>
                    </a:lnB>
                  </a:tcPr>
                </a:tc>
                <a:tc>
                  <a:txBody>
                    <a:bodyPr/>
                    <a:lstStyle/>
                    <a:p>
                      <a:r>
                        <a:rPr lang="en-US" b="1"/>
                        <a:t>Informal negative </a:t>
                      </a:r>
                    </a:p>
                  </a:txBody>
                  <a:tcPr anchor="ctr">
                    <a:lnL>
                      <a:noFill/>
                    </a:lnL>
                    <a:lnR>
                      <a:noFill/>
                    </a:lnR>
                    <a:lnT>
                      <a:noFill/>
                    </a:lnT>
                    <a:lnB>
                      <a:noFill/>
                    </a:lnB>
                  </a:tcPr>
                </a:tc>
                <a:tc>
                  <a:txBody>
                    <a:bodyPr/>
                    <a:lstStyle/>
                    <a:p>
                      <a:r>
                        <a:rPr lang="en-US" b="1" dirty="0"/>
                        <a:t>Formal negative </a:t>
                      </a:r>
                    </a:p>
                  </a:txBody>
                  <a:tcPr anchor="ctr">
                    <a:lnL>
                      <a:noFill/>
                    </a:lnL>
                    <a:lnR>
                      <a:noFill/>
                    </a:lnR>
                    <a:lnT>
                      <a:noFill/>
                    </a:lnT>
                    <a:lnB>
                      <a:noFill/>
                    </a:lnB>
                  </a:tcPr>
                </a:tc>
                <a:extLst>
                  <a:ext uri="{0D108BD9-81ED-4DB2-BD59-A6C34878D82A}">
                    <a16:rowId xmlns:a16="http://schemas.microsoft.com/office/drawing/2014/main" val="4060336082"/>
                  </a:ext>
                </a:extLst>
              </a:tr>
              <a:tr h="642692">
                <a:tc>
                  <a:txBody>
                    <a:bodyPr/>
                    <a:lstStyle/>
                    <a:p>
                      <a:r>
                        <a:rPr lang="en-US"/>
                        <a:t>I had a car. </a:t>
                      </a:r>
                    </a:p>
                  </a:txBody>
                  <a:tcPr anchor="ctr">
                    <a:lnL>
                      <a:noFill/>
                    </a:lnL>
                    <a:lnR>
                      <a:noFill/>
                    </a:lnR>
                    <a:lnT>
                      <a:noFill/>
                    </a:lnT>
                    <a:lnB>
                      <a:noFill/>
                    </a:lnB>
                  </a:tcPr>
                </a:tc>
                <a:tc>
                  <a:txBody>
                    <a:bodyPr/>
                    <a:lstStyle/>
                    <a:p>
                      <a:r>
                        <a:rPr lang="en-US"/>
                        <a:t>I didn't have a car. </a:t>
                      </a:r>
                    </a:p>
                  </a:txBody>
                  <a:tcPr anchor="ctr">
                    <a:lnL>
                      <a:noFill/>
                    </a:lnL>
                    <a:lnR>
                      <a:noFill/>
                    </a:lnR>
                    <a:lnT>
                      <a:noFill/>
                    </a:lnT>
                    <a:lnB>
                      <a:noFill/>
                    </a:lnB>
                  </a:tcPr>
                </a:tc>
                <a:tc>
                  <a:txBody>
                    <a:bodyPr/>
                    <a:lstStyle/>
                    <a:p>
                      <a:r>
                        <a:rPr lang="en-US"/>
                        <a:t>I did not have a car. </a:t>
                      </a:r>
                    </a:p>
                  </a:txBody>
                  <a:tcPr anchor="ctr">
                    <a:lnL>
                      <a:noFill/>
                    </a:lnL>
                    <a:lnR>
                      <a:noFill/>
                    </a:lnR>
                    <a:lnT>
                      <a:noFill/>
                    </a:lnT>
                    <a:lnB>
                      <a:noFill/>
                    </a:lnB>
                  </a:tcPr>
                </a:tc>
                <a:extLst>
                  <a:ext uri="{0D108BD9-81ED-4DB2-BD59-A6C34878D82A}">
                    <a16:rowId xmlns:a16="http://schemas.microsoft.com/office/drawing/2014/main" val="4286899020"/>
                  </a:ext>
                </a:extLst>
              </a:tr>
              <a:tr h="642692">
                <a:tc>
                  <a:txBody>
                    <a:bodyPr/>
                    <a:lstStyle/>
                    <a:p>
                      <a:r>
                        <a:rPr lang="en-US"/>
                        <a:t>You ate my toast. </a:t>
                      </a:r>
                    </a:p>
                  </a:txBody>
                  <a:tcPr anchor="ctr">
                    <a:lnL>
                      <a:noFill/>
                    </a:lnL>
                    <a:lnR>
                      <a:noFill/>
                    </a:lnR>
                    <a:lnT>
                      <a:noFill/>
                    </a:lnT>
                    <a:lnB>
                      <a:noFill/>
                    </a:lnB>
                  </a:tcPr>
                </a:tc>
                <a:tc>
                  <a:txBody>
                    <a:bodyPr/>
                    <a:lstStyle/>
                    <a:p>
                      <a:r>
                        <a:rPr lang="en-US"/>
                        <a:t>You didn't eat my toast. </a:t>
                      </a:r>
                    </a:p>
                  </a:txBody>
                  <a:tcPr anchor="ctr">
                    <a:lnL>
                      <a:noFill/>
                    </a:lnL>
                    <a:lnR>
                      <a:noFill/>
                    </a:lnR>
                    <a:lnT>
                      <a:noFill/>
                    </a:lnT>
                    <a:lnB>
                      <a:noFill/>
                    </a:lnB>
                  </a:tcPr>
                </a:tc>
                <a:tc>
                  <a:txBody>
                    <a:bodyPr/>
                    <a:lstStyle/>
                    <a:p>
                      <a:r>
                        <a:rPr lang="en-US"/>
                        <a:t>You did not eat my toast. </a:t>
                      </a:r>
                    </a:p>
                  </a:txBody>
                  <a:tcPr anchor="ctr">
                    <a:lnL>
                      <a:noFill/>
                    </a:lnL>
                    <a:lnR>
                      <a:noFill/>
                    </a:lnR>
                    <a:lnT>
                      <a:noFill/>
                    </a:lnT>
                    <a:lnB>
                      <a:noFill/>
                    </a:lnB>
                  </a:tcPr>
                </a:tc>
                <a:extLst>
                  <a:ext uri="{0D108BD9-81ED-4DB2-BD59-A6C34878D82A}">
                    <a16:rowId xmlns:a16="http://schemas.microsoft.com/office/drawing/2014/main" val="4003018208"/>
                  </a:ext>
                </a:extLst>
              </a:tr>
              <a:tr h="642692">
                <a:tc>
                  <a:txBody>
                    <a:bodyPr/>
                    <a:lstStyle/>
                    <a:p>
                      <a:r>
                        <a:rPr lang="en-US"/>
                        <a:t>He was here yesterday. </a:t>
                      </a:r>
                    </a:p>
                  </a:txBody>
                  <a:tcPr anchor="ctr">
                    <a:lnL>
                      <a:noFill/>
                    </a:lnL>
                    <a:lnR>
                      <a:noFill/>
                    </a:lnR>
                    <a:lnT>
                      <a:noFill/>
                    </a:lnT>
                    <a:lnB>
                      <a:noFill/>
                    </a:lnB>
                  </a:tcPr>
                </a:tc>
                <a:tc>
                  <a:txBody>
                    <a:bodyPr/>
                    <a:lstStyle/>
                    <a:p>
                      <a:r>
                        <a:rPr lang="en-US"/>
                        <a:t>He wasn't here yesterday. </a:t>
                      </a:r>
                    </a:p>
                  </a:txBody>
                  <a:tcPr anchor="ctr">
                    <a:lnL>
                      <a:noFill/>
                    </a:lnL>
                    <a:lnR>
                      <a:noFill/>
                    </a:lnR>
                    <a:lnT>
                      <a:noFill/>
                    </a:lnT>
                    <a:lnB>
                      <a:noFill/>
                    </a:lnB>
                  </a:tcPr>
                </a:tc>
                <a:tc>
                  <a:txBody>
                    <a:bodyPr/>
                    <a:lstStyle/>
                    <a:p>
                      <a:r>
                        <a:rPr lang="en-US"/>
                        <a:t>He was not here yesterday. </a:t>
                      </a:r>
                    </a:p>
                  </a:txBody>
                  <a:tcPr anchor="ctr">
                    <a:lnL>
                      <a:noFill/>
                    </a:lnL>
                    <a:lnR>
                      <a:noFill/>
                    </a:lnR>
                    <a:lnT>
                      <a:noFill/>
                    </a:lnT>
                    <a:lnB>
                      <a:noFill/>
                    </a:lnB>
                  </a:tcPr>
                </a:tc>
                <a:extLst>
                  <a:ext uri="{0D108BD9-81ED-4DB2-BD59-A6C34878D82A}">
                    <a16:rowId xmlns:a16="http://schemas.microsoft.com/office/drawing/2014/main" val="2638771389"/>
                  </a:ext>
                </a:extLst>
              </a:tr>
              <a:tr h="642692">
                <a:tc>
                  <a:txBody>
                    <a:bodyPr/>
                    <a:lstStyle/>
                    <a:p>
                      <a:r>
                        <a:rPr lang="en-US" dirty="0"/>
                        <a:t>They were in the park. </a:t>
                      </a:r>
                    </a:p>
                  </a:txBody>
                  <a:tcPr anchor="ctr">
                    <a:lnL>
                      <a:noFill/>
                    </a:lnL>
                    <a:lnR>
                      <a:noFill/>
                    </a:lnR>
                    <a:lnT>
                      <a:noFill/>
                    </a:lnT>
                    <a:lnB>
                      <a:noFill/>
                    </a:lnB>
                  </a:tcPr>
                </a:tc>
                <a:tc>
                  <a:txBody>
                    <a:bodyPr/>
                    <a:lstStyle/>
                    <a:p>
                      <a:r>
                        <a:rPr lang="en-US" dirty="0"/>
                        <a:t>They weren't in the park. </a:t>
                      </a:r>
                    </a:p>
                  </a:txBody>
                  <a:tcPr anchor="ctr">
                    <a:lnL>
                      <a:noFill/>
                    </a:lnL>
                    <a:lnR>
                      <a:noFill/>
                    </a:lnR>
                    <a:lnT>
                      <a:noFill/>
                    </a:lnT>
                    <a:lnB>
                      <a:noFill/>
                    </a:lnB>
                  </a:tcPr>
                </a:tc>
                <a:tc>
                  <a:txBody>
                    <a:bodyPr/>
                    <a:lstStyle/>
                    <a:p>
                      <a:r>
                        <a:rPr lang="en-US" dirty="0"/>
                        <a:t>They were not in the park. </a:t>
                      </a:r>
                    </a:p>
                  </a:txBody>
                  <a:tcPr anchor="ctr">
                    <a:lnL>
                      <a:noFill/>
                    </a:lnL>
                    <a:lnR>
                      <a:noFill/>
                    </a:lnR>
                    <a:lnT>
                      <a:noFill/>
                    </a:lnT>
                    <a:lnB>
                      <a:noFill/>
                    </a:lnB>
                  </a:tcPr>
                </a:tc>
                <a:extLst>
                  <a:ext uri="{0D108BD9-81ED-4DB2-BD59-A6C34878D82A}">
                    <a16:rowId xmlns:a16="http://schemas.microsoft.com/office/drawing/2014/main" val="3088986777"/>
                  </a:ext>
                </a:extLst>
              </a:tr>
            </a:tbl>
          </a:graphicData>
        </a:graphic>
      </p:graphicFrame>
    </p:spTree>
    <p:extLst>
      <p:ext uri="{BB962C8B-B14F-4D97-AF65-F5344CB8AC3E}">
        <p14:creationId xmlns:p14="http://schemas.microsoft.com/office/powerpoint/2010/main" val="408333197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36023" y="509451"/>
            <a:ext cx="10463348" cy="5917475"/>
          </a:xfrm>
        </p:spPr>
      </p:pic>
    </p:spTree>
    <p:extLst>
      <p:ext uri="{BB962C8B-B14F-4D97-AF65-F5344CB8AC3E}">
        <p14:creationId xmlns:p14="http://schemas.microsoft.com/office/powerpoint/2010/main" val="322742432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587829"/>
            <a:ext cx="10058400" cy="1515291"/>
          </a:xfrm>
        </p:spPr>
        <p:txBody>
          <a:bodyPr>
            <a:normAutofit fontScale="90000"/>
          </a:bodyPr>
          <a:lstStyle/>
          <a:p>
            <a:r>
              <a:rPr lang="en-US" sz="3100" b="1" dirty="0"/>
              <a:t>2. Forming a yes/no question </a:t>
            </a:r>
            <a:br>
              <a:rPr lang="en-US" sz="3100" b="1" dirty="0"/>
            </a:br>
            <a:r>
              <a:rPr lang="en-US" sz="3100" dirty="0"/>
              <a:t>Yes/no questions are also created using the auxiliary </a:t>
            </a:r>
            <a:r>
              <a:rPr lang="en-US" sz="3100" i="1" dirty="0"/>
              <a:t>did</a:t>
            </a:r>
            <a:r>
              <a:rPr lang="en-US" sz="3100" dirty="0"/>
              <a:t>. This time, the auxiliary is placed before the subject. The verb BE is an exception; in this case, we move BE before the subject. Here are the rules: </a:t>
            </a:r>
            <a:br>
              <a:rPr lang="en-US" sz="3100" dirty="0"/>
            </a:br>
            <a:endParaRPr lang="en-US" sz="31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513931127"/>
              </p:ext>
            </p:extLst>
          </p:nvPr>
        </p:nvGraphicFramePr>
        <p:xfrm>
          <a:off x="1066800" y="2325191"/>
          <a:ext cx="10058400" cy="3553095"/>
        </p:xfrm>
        <a:graphic>
          <a:graphicData uri="http://schemas.openxmlformats.org/drawingml/2006/table">
            <a:tbl>
              <a:tblPr/>
              <a:tblGrid>
                <a:gridCol w="5029200">
                  <a:extLst>
                    <a:ext uri="{9D8B030D-6E8A-4147-A177-3AD203B41FA5}">
                      <a16:colId xmlns:a16="http://schemas.microsoft.com/office/drawing/2014/main" val="1340373510"/>
                    </a:ext>
                  </a:extLst>
                </a:gridCol>
                <a:gridCol w="5029200">
                  <a:extLst>
                    <a:ext uri="{9D8B030D-6E8A-4147-A177-3AD203B41FA5}">
                      <a16:colId xmlns:a16="http://schemas.microsoft.com/office/drawing/2014/main" val="3502199773"/>
                    </a:ext>
                  </a:extLst>
                </a:gridCol>
              </a:tblGrid>
              <a:tr h="710619">
                <a:tc>
                  <a:txBody>
                    <a:bodyPr/>
                    <a:lstStyle/>
                    <a:p>
                      <a:r>
                        <a:rPr lang="en-US" b="1"/>
                        <a:t>Simple past statement </a:t>
                      </a:r>
                    </a:p>
                  </a:txBody>
                  <a:tcPr anchor="ctr">
                    <a:lnL>
                      <a:noFill/>
                    </a:lnL>
                    <a:lnR>
                      <a:noFill/>
                    </a:lnR>
                    <a:lnT>
                      <a:noFill/>
                    </a:lnT>
                    <a:lnB>
                      <a:noFill/>
                    </a:lnB>
                  </a:tcPr>
                </a:tc>
                <a:tc>
                  <a:txBody>
                    <a:bodyPr/>
                    <a:lstStyle/>
                    <a:p>
                      <a:r>
                        <a:rPr lang="en-US" b="1" dirty="0"/>
                        <a:t>Yes/no question </a:t>
                      </a:r>
                    </a:p>
                  </a:txBody>
                  <a:tcPr anchor="ctr">
                    <a:lnL>
                      <a:noFill/>
                    </a:lnL>
                    <a:lnR>
                      <a:noFill/>
                    </a:lnR>
                    <a:lnT>
                      <a:noFill/>
                    </a:lnT>
                    <a:lnB>
                      <a:noFill/>
                    </a:lnB>
                  </a:tcPr>
                </a:tc>
                <a:extLst>
                  <a:ext uri="{0D108BD9-81ED-4DB2-BD59-A6C34878D82A}">
                    <a16:rowId xmlns:a16="http://schemas.microsoft.com/office/drawing/2014/main" val="4151506345"/>
                  </a:ext>
                </a:extLst>
              </a:tr>
              <a:tr h="710619">
                <a:tc>
                  <a:txBody>
                    <a:bodyPr/>
                    <a:lstStyle/>
                    <a:p>
                      <a:r>
                        <a:rPr lang="en-US"/>
                        <a:t>He brought his friend. </a:t>
                      </a:r>
                    </a:p>
                  </a:txBody>
                  <a:tcPr anchor="ctr">
                    <a:lnL>
                      <a:noFill/>
                    </a:lnL>
                    <a:lnR>
                      <a:noFill/>
                    </a:lnR>
                    <a:lnT>
                      <a:noFill/>
                    </a:lnT>
                    <a:lnB>
                      <a:noFill/>
                    </a:lnB>
                  </a:tcPr>
                </a:tc>
                <a:tc>
                  <a:txBody>
                    <a:bodyPr/>
                    <a:lstStyle/>
                    <a:p>
                      <a:r>
                        <a:rPr lang="en-US"/>
                        <a:t>Did he bring his friend? </a:t>
                      </a:r>
                    </a:p>
                  </a:txBody>
                  <a:tcPr anchor="ctr">
                    <a:lnL>
                      <a:noFill/>
                    </a:lnL>
                    <a:lnR>
                      <a:noFill/>
                    </a:lnR>
                    <a:lnT>
                      <a:noFill/>
                    </a:lnT>
                    <a:lnB>
                      <a:noFill/>
                    </a:lnB>
                  </a:tcPr>
                </a:tc>
                <a:extLst>
                  <a:ext uri="{0D108BD9-81ED-4DB2-BD59-A6C34878D82A}">
                    <a16:rowId xmlns:a16="http://schemas.microsoft.com/office/drawing/2014/main" val="165072385"/>
                  </a:ext>
                </a:extLst>
              </a:tr>
              <a:tr h="710619">
                <a:tc>
                  <a:txBody>
                    <a:bodyPr/>
                    <a:lstStyle/>
                    <a:p>
                      <a:r>
                        <a:rPr lang="en-US"/>
                        <a:t>They had a party. </a:t>
                      </a:r>
                    </a:p>
                  </a:txBody>
                  <a:tcPr anchor="ctr">
                    <a:lnL>
                      <a:noFill/>
                    </a:lnL>
                    <a:lnR>
                      <a:noFill/>
                    </a:lnR>
                    <a:lnT>
                      <a:noFill/>
                    </a:lnT>
                    <a:lnB>
                      <a:noFill/>
                    </a:lnB>
                  </a:tcPr>
                </a:tc>
                <a:tc>
                  <a:txBody>
                    <a:bodyPr/>
                    <a:lstStyle/>
                    <a:p>
                      <a:r>
                        <a:rPr lang="en-US"/>
                        <a:t>Did they have a party? </a:t>
                      </a:r>
                    </a:p>
                  </a:txBody>
                  <a:tcPr anchor="ctr">
                    <a:lnL>
                      <a:noFill/>
                    </a:lnL>
                    <a:lnR>
                      <a:noFill/>
                    </a:lnR>
                    <a:lnT>
                      <a:noFill/>
                    </a:lnT>
                    <a:lnB>
                      <a:noFill/>
                    </a:lnB>
                  </a:tcPr>
                </a:tc>
                <a:extLst>
                  <a:ext uri="{0D108BD9-81ED-4DB2-BD59-A6C34878D82A}">
                    <a16:rowId xmlns:a16="http://schemas.microsoft.com/office/drawing/2014/main" val="934081843"/>
                  </a:ext>
                </a:extLst>
              </a:tr>
              <a:tr h="710619">
                <a:tc>
                  <a:txBody>
                    <a:bodyPr/>
                    <a:lstStyle/>
                    <a:p>
                      <a:r>
                        <a:rPr lang="en-US"/>
                        <a:t>You were here. </a:t>
                      </a:r>
                    </a:p>
                  </a:txBody>
                  <a:tcPr anchor="ctr">
                    <a:lnL>
                      <a:noFill/>
                    </a:lnL>
                    <a:lnR>
                      <a:noFill/>
                    </a:lnR>
                    <a:lnT>
                      <a:noFill/>
                    </a:lnT>
                    <a:lnB>
                      <a:noFill/>
                    </a:lnB>
                  </a:tcPr>
                </a:tc>
                <a:tc>
                  <a:txBody>
                    <a:bodyPr/>
                    <a:lstStyle/>
                    <a:p>
                      <a:r>
                        <a:rPr lang="en-US"/>
                        <a:t>Were you here? </a:t>
                      </a:r>
                    </a:p>
                  </a:txBody>
                  <a:tcPr anchor="ctr">
                    <a:lnL>
                      <a:noFill/>
                    </a:lnL>
                    <a:lnR>
                      <a:noFill/>
                    </a:lnR>
                    <a:lnT>
                      <a:noFill/>
                    </a:lnT>
                    <a:lnB>
                      <a:noFill/>
                    </a:lnB>
                  </a:tcPr>
                </a:tc>
                <a:extLst>
                  <a:ext uri="{0D108BD9-81ED-4DB2-BD59-A6C34878D82A}">
                    <a16:rowId xmlns:a16="http://schemas.microsoft.com/office/drawing/2014/main" val="2743789567"/>
                  </a:ext>
                </a:extLst>
              </a:tr>
              <a:tr h="710619">
                <a:tc>
                  <a:txBody>
                    <a:bodyPr/>
                    <a:lstStyle/>
                    <a:p>
                      <a:r>
                        <a:rPr lang="en-US"/>
                        <a:t>She was sick. </a:t>
                      </a:r>
                    </a:p>
                  </a:txBody>
                  <a:tcPr anchor="ctr">
                    <a:lnL>
                      <a:noFill/>
                    </a:lnL>
                    <a:lnR>
                      <a:noFill/>
                    </a:lnR>
                    <a:lnT>
                      <a:noFill/>
                    </a:lnT>
                    <a:lnB>
                      <a:noFill/>
                    </a:lnB>
                  </a:tcPr>
                </a:tc>
                <a:tc>
                  <a:txBody>
                    <a:bodyPr/>
                    <a:lstStyle/>
                    <a:p>
                      <a:r>
                        <a:rPr lang="en-US" dirty="0"/>
                        <a:t>Was she sick? </a:t>
                      </a:r>
                    </a:p>
                  </a:txBody>
                  <a:tcPr anchor="ctr">
                    <a:lnL>
                      <a:noFill/>
                    </a:lnL>
                    <a:lnR>
                      <a:noFill/>
                    </a:lnR>
                    <a:lnT>
                      <a:noFill/>
                    </a:lnT>
                    <a:lnB>
                      <a:noFill/>
                    </a:lnB>
                  </a:tcPr>
                </a:tc>
                <a:extLst>
                  <a:ext uri="{0D108BD9-81ED-4DB2-BD59-A6C34878D82A}">
                    <a16:rowId xmlns:a16="http://schemas.microsoft.com/office/drawing/2014/main" val="187575580"/>
                  </a:ext>
                </a:extLst>
              </a:tr>
            </a:tbl>
          </a:graphicData>
        </a:graphic>
      </p:graphicFrame>
    </p:spTree>
    <p:extLst>
      <p:ext uri="{BB962C8B-B14F-4D97-AF65-F5344CB8AC3E}">
        <p14:creationId xmlns:p14="http://schemas.microsoft.com/office/powerpoint/2010/main" val="300250321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800" b="1" dirty="0"/>
              <a:t>3. Forming a WH- question</a:t>
            </a:r>
            <a:br>
              <a:rPr lang="en-US" sz="2800" b="1" dirty="0"/>
            </a:br>
            <a:r>
              <a:rPr lang="en-US" sz="2800" dirty="0"/>
              <a:t>WH- questions (using words such as "what", "when", and "where") are also created by putting the auxiliary </a:t>
            </a:r>
            <a:r>
              <a:rPr lang="en-US" sz="2800" i="1" dirty="0"/>
              <a:t>did</a:t>
            </a:r>
            <a:r>
              <a:rPr lang="en-US" sz="2800" dirty="0"/>
              <a:t> before the subject (or moving BE, as explained above). Then, you add the WH- word at the beginning. Here are some examples: </a:t>
            </a:r>
            <a:br>
              <a:rPr lang="en-US" sz="2800" dirty="0"/>
            </a:br>
            <a:endParaRPr lang="en-US" sz="28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542087920"/>
              </p:ext>
            </p:extLst>
          </p:nvPr>
        </p:nvGraphicFramePr>
        <p:xfrm>
          <a:off x="1066800" y="2429691"/>
          <a:ext cx="10058400" cy="3722917"/>
        </p:xfrm>
        <a:graphic>
          <a:graphicData uri="http://schemas.openxmlformats.org/drawingml/2006/table">
            <a:tbl>
              <a:tblPr/>
              <a:tblGrid>
                <a:gridCol w="3352800">
                  <a:extLst>
                    <a:ext uri="{9D8B030D-6E8A-4147-A177-3AD203B41FA5}">
                      <a16:colId xmlns:a16="http://schemas.microsoft.com/office/drawing/2014/main" val="134745456"/>
                    </a:ext>
                  </a:extLst>
                </a:gridCol>
                <a:gridCol w="3352800">
                  <a:extLst>
                    <a:ext uri="{9D8B030D-6E8A-4147-A177-3AD203B41FA5}">
                      <a16:colId xmlns:a16="http://schemas.microsoft.com/office/drawing/2014/main" val="244287969"/>
                    </a:ext>
                  </a:extLst>
                </a:gridCol>
                <a:gridCol w="3352800">
                  <a:extLst>
                    <a:ext uri="{9D8B030D-6E8A-4147-A177-3AD203B41FA5}">
                      <a16:colId xmlns:a16="http://schemas.microsoft.com/office/drawing/2014/main" val="3354357914"/>
                    </a:ext>
                  </a:extLst>
                </a:gridCol>
              </a:tblGrid>
              <a:tr h="647464">
                <a:tc>
                  <a:txBody>
                    <a:bodyPr/>
                    <a:lstStyle/>
                    <a:p>
                      <a:r>
                        <a:rPr lang="en-US" b="1" dirty="0"/>
                        <a:t>Statement </a:t>
                      </a:r>
                    </a:p>
                  </a:txBody>
                  <a:tcPr anchor="ctr">
                    <a:lnL>
                      <a:noFill/>
                    </a:lnL>
                    <a:lnR>
                      <a:noFill/>
                    </a:lnR>
                    <a:lnT>
                      <a:noFill/>
                    </a:lnT>
                    <a:lnB>
                      <a:noFill/>
                    </a:lnB>
                  </a:tcPr>
                </a:tc>
                <a:tc>
                  <a:txBody>
                    <a:bodyPr/>
                    <a:lstStyle/>
                    <a:p>
                      <a:r>
                        <a:rPr lang="en-US" b="1" dirty="0"/>
                        <a:t>Yes/no question </a:t>
                      </a:r>
                    </a:p>
                  </a:txBody>
                  <a:tcPr anchor="ctr">
                    <a:lnL>
                      <a:noFill/>
                    </a:lnL>
                    <a:lnR>
                      <a:noFill/>
                    </a:lnR>
                    <a:lnT>
                      <a:noFill/>
                    </a:lnT>
                    <a:lnB>
                      <a:noFill/>
                    </a:lnB>
                  </a:tcPr>
                </a:tc>
                <a:tc>
                  <a:txBody>
                    <a:bodyPr/>
                    <a:lstStyle/>
                    <a:p>
                      <a:r>
                        <a:rPr lang="en-US" b="1" dirty="0"/>
                        <a:t>WH- question </a:t>
                      </a:r>
                    </a:p>
                  </a:txBody>
                  <a:tcPr anchor="ctr">
                    <a:lnL>
                      <a:noFill/>
                    </a:lnL>
                    <a:lnR>
                      <a:noFill/>
                    </a:lnR>
                    <a:lnT>
                      <a:noFill/>
                    </a:lnT>
                    <a:lnB>
                      <a:noFill/>
                    </a:lnB>
                  </a:tcPr>
                </a:tc>
                <a:extLst>
                  <a:ext uri="{0D108BD9-81ED-4DB2-BD59-A6C34878D82A}">
                    <a16:rowId xmlns:a16="http://schemas.microsoft.com/office/drawing/2014/main" val="3394526355"/>
                  </a:ext>
                </a:extLst>
              </a:tr>
              <a:tr h="1133061">
                <a:tc>
                  <a:txBody>
                    <a:bodyPr/>
                    <a:lstStyle/>
                    <a:p>
                      <a:r>
                        <a:rPr lang="en-US"/>
                        <a:t>The building fell down. </a:t>
                      </a:r>
                    </a:p>
                  </a:txBody>
                  <a:tcPr anchor="ctr">
                    <a:lnL>
                      <a:noFill/>
                    </a:lnL>
                    <a:lnR>
                      <a:noFill/>
                    </a:lnR>
                    <a:lnT>
                      <a:noFill/>
                    </a:lnT>
                    <a:lnB>
                      <a:noFill/>
                    </a:lnB>
                  </a:tcPr>
                </a:tc>
                <a:tc>
                  <a:txBody>
                    <a:bodyPr/>
                    <a:lstStyle/>
                    <a:p>
                      <a:r>
                        <a:rPr lang="en-US"/>
                        <a:t>Did the building fall down? </a:t>
                      </a:r>
                    </a:p>
                  </a:txBody>
                  <a:tcPr anchor="ctr">
                    <a:lnL>
                      <a:noFill/>
                    </a:lnL>
                    <a:lnR>
                      <a:noFill/>
                    </a:lnR>
                    <a:lnT>
                      <a:noFill/>
                    </a:lnT>
                    <a:lnB>
                      <a:noFill/>
                    </a:lnB>
                  </a:tcPr>
                </a:tc>
                <a:tc>
                  <a:txBody>
                    <a:bodyPr/>
                    <a:lstStyle/>
                    <a:p>
                      <a:r>
                        <a:rPr lang="en-US"/>
                        <a:t>Why did the building fall down? </a:t>
                      </a:r>
                    </a:p>
                  </a:txBody>
                  <a:tcPr anchor="ctr">
                    <a:lnL>
                      <a:noFill/>
                    </a:lnL>
                    <a:lnR>
                      <a:noFill/>
                    </a:lnR>
                    <a:lnT>
                      <a:noFill/>
                    </a:lnT>
                    <a:lnB>
                      <a:noFill/>
                    </a:lnB>
                  </a:tcPr>
                </a:tc>
                <a:extLst>
                  <a:ext uri="{0D108BD9-81ED-4DB2-BD59-A6C34878D82A}">
                    <a16:rowId xmlns:a16="http://schemas.microsoft.com/office/drawing/2014/main" val="3838937120"/>
                  </a:ext>
                </a:extLst>
              </a:tr>
              <a:tr h="647464">
                <a:tc>
                  <a:txBody>
                    <a:bodyPr/>
                    <a:lstStyle/>
                    <a:p>
                      <a:r>
                        <a:rPr lang="en-US" dirty="0"/>
                        <a:t>They lived in Vancouver. </a:t>
                      </a:r>
                    </a:p>
                  </a:txBody>
                  <a:tcPr anchor="ctr">
                    <a:lnL>
                      <a:noFill/>
                    </a:lnL>
                    <a:lnR>
                      <a:noFill/>
                    </a:lnR>
                    <a:lnT>
                      <a:noFill/>
                    </a:lnT>
                    <a:lnB>
                      <a:noFill/>
                    </a:lnB>
                  </a:tcPr>
                </a:tc>
                <a:tc>
                  <a:txBody>
                    <a:bodyPr/>
                    <a:lstStyle/>
                    <a:p>
                      <a:r>
                        <a:rPr lang="en-US"/>
                        <a:t>Did they live in Vancouver? </a:t>
                      </a:r>
                    </a:p>
                  </a:txBody>
                  <a:tcPr anchor="ctr">
                    <a:lnL>
                      <a:noFill/>
                    </a:lnL>
                    <a:lnR>
                      <a:noFill/>
                    </a:lnR>
                    <a:lnT>
                      <a:noFill/>
                    </a:lnT>
                    <a:lnB>
                      <a:noFill/>
                    </a:lnB>
                  </a:tcPr>
                </a:tc>
                <a:tc>
                  <a:txBody>
                    <a:bodyPr/>
                    <a:lstStyle/>
                    <a:p>
                      <a:r>
                        <a:rPr lang="en-US"/>
                        <a:t>Where did they live? </a:t>
                      </a:r>
                    </a:p>
                  </a:txBody>
                  <a:tcPr anchor="ctr">
                    <a:lnL>
                      <a:noFill/>
                    </a:lnL>
                    <a:lnR>
                      <a:noFill/>
                    </a:lnR>
                    <a:lnT>
                      <a:noFill/>
                    </a:lnT>
                    <a:lnB>
                      <a:noFill/>
                    </a:lnB>
                  </a:tcPr>
                </a:tc>
                <a:extLst>
                  <a:ext uri="{0D108BD9-81ED-4DB2-BD59-A6C34878D82A}">
                    <a16:rowId xmlns:a16="http://schemas.microsoft.com/office/drawing/2014/main" val="1948048527"/>
                  </a:ext>
                </a:extLst>
              </a:tr>
              <a:tr h="647464">
                <a:tc>
                  <a:txBody>
                    <a:bodyPr/>
                    <a:lstStyle/>
                    <a:p>
                      <a:r>
                        <a:rPr lang="en-US"/>
                        <a:t>The store was closed. </a:t>
                      </a:r>
                    </a:p>
                  </a:txBody>
                  <a:tcPr anchor="ctr">
                    <a:lnL>
                      <a:noFill/>
                    </a:lnL>
                    <a:lnR>
                      <a:noFill/>
                    </a:lnR>
                    <a:lnT>
                      <a:noFill/>
                    </a:lnT>
                    <a:lnB>
                      <a:noFill/>
                    </a:lnB>
                  </a:tcPr>
                </a:tc>
                <a:tc>
                  <a:txBody>
                    <a:bodyPr/>
                    <a:lstStyle/>
                    <a:p>
                      <a:r>
                        <a:rPr lang="en-US"/>
                        <a:t>Was the store closed? </a:t>
                      </a:r>
                    </a:p>
                  </a:txBody>
                  <a:tcPr anchor="ctr">
                    <a:lnL>
                      <a:noFill/>
                    </a:lnL>
                    <a:lnR>
                      <a:noFill/>
                    </a:lnR>
                    <a:lnT>
                      <a:noFill/>
                    </a:lnT>
                    <a:lnB>
                      <a:noFill/>
                    </a:lnB>
                  </a:tcPr>
                </a:tc>
                <a:tc>
                  <a:txBody>
                    <a:bodyPr/>
                    <a:lstStyle/>
                    <a:p>
                      <a:r>
                        <a:rPr lang="en-US"/>
                        <a:t>Why was the store closed? </a:t>
                      </a:r>
                    </a:p>
                  </a:txBody>
                  <a:tcPr anchor="ctr">
                    <a:lnL>
                      <a:noFill/>
                    </a:lnL>
                    <a:lnR>
                      <a:noFill/>
                    </a:lnR>
                    <a:lnT>
                      <a:noFill/>
                    </a:lnT>
                    <a:lnB>
                      <a:noFill/>
                    </a:lnB>
                  </a:tcPr>
                </a:tc>
                <a:extLst>
                  <a:ext uri="{0D108BD9-81ED-4DB2-BD59-A6C34878D82A}">
                    <a16:rowId xmlns:a16="http://schemas.microsoft.com/office/drawing/2014/main" val="2185058995"/>
                  </a:ext>
                </a:extLst>
              </a:tr>
              <a:tr h="647464">
                <a:tc>
                  <a:txBody>
                    <a:bodyPr/>
                    <a:lstStyle/>
                    <a:p>
                      <a:r>
                        <a:rPr lang="en-US"/>
                        <a:t>They were wolves. </a:t>
                      </a:r>
                    </a:p>
                  </a:txBody>
                  <a:tcPr anchor="ctr">
                    <a:lnL>
                      <a:noFill/>
                    </a:lnL>
                    <a:lnR>
                      <a:noFill/>
                    </a:lnR>
                    <a:lnT>
                      <a:noFill/>
                    </a:lnT>
                    <a:lnB>
                      <a:noFill/>
                    </a:lnB>
                  </a:tcPr>
                </a:tc>
                <a:tc>
                  <a:txBody>
                    <a:bodyPr/>
                    <a:lstStyle/>
                    <a:p>
                      <a:r>
                        <a:rPr lang="en-US"/>
                        <a:t>Were they wolves? </a:t>
                      </a:r>
                    </a:p>
                  </a:txBody>
                  <a:tcPr anchor="ctr">
                    <a:lnL>
                      <a:noFill/>
                    </a:lnL>
                    <a:lnR>
                      <a:noFill/>
                    </a:lnR>
                    <a:lnT>
                      <a:noFill/>
                    </a:lnT>
                    <a:lnB>
                      <a:noFill/>
                    </a:lnB>
                  </a:tcPr>
                </a:tc>
                <a:tc>
                  <a:txBody>
                    <a:bodyPr/>
                    <a:lstStyle/>
                    <a:p>
                      <a:r>
                        <a:rPr lang="en-US" dirty="0"/>
                        <a:t>What were they? </a:t>
                      </a:r>
                    </a:p>
                  </a:txBody>
                  <a:tcPr anchor="ctr">
                    <a:lnL>
                      <a:noFill/>
                    </a:lnL>
                    <a:lnR>
                      <a:noFill/>
                    </a:lnR>
                    <a:lnT>
                      <a:noFill/>
                    </a:lnT>
                    <a:lnB>
                      <a:noFill/>
                    </a:lnB>
                  </a:tcPr>
                </a:tc>
                <a:extLst>
                  <a:ext uri="{0D108BD9-81ED-4DB2-BD59-A6C34878D82A}">
                    <a16:rowId xmlns:a16="http://schemas.microsoft.com/office/drawing/2014/main" val="3343403409"/>
                  </a:ext>
                </a:extLst>
              </a:tr>
            </a:tbl>
          </a:graphicData>
        </a:graphic>
      </p:graphicFrame>
    </p:spTree>
    <p:extLst>
      <p:ext uri="{BB962C8B-B14F-4D97-AF65-F5344CB8AC3E}">
        <p14:creationId xmlns:p14="http://schemas.microsoft.com/office/powerpoint/2010/main" val="225874877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u="sng" dirty="0" smtClean="0"/>
              <a:t>Exercise:</a:t>
            </a:r>
            <a:r>
              <a:rPr lang="en-US" sz="2700" dirty="0" smtClean="0"/>
              <a:t/>
            </a:r>
            <a:br>
              <a:rPr lang="en-US" sz="2700" dirty="0" smtClean="0"/>
            </a:br>
            <a:r>
              <a:rPr lang="en-US" sz="2700" b="1" u="sng" dirty="0" smtClean="0"/>
              <a:t>1)</a:t>
            </a:r>
            <a:r>
              <a:rPr lang="en-US" sz="2700" dirty="0" smtClean="0"/>
              <a:t>try to fill in the blanks with appropriate form of verbs in simple past tense:</a:t>
            </a:r>
            <a:endParaRPr lang="en-US" sz="2700" dirty="0"/>
          </a:p>
        </p:txBody>
      </p:sp>
      <p:sp>
        <p:nvSpPr>
          <p:cNvPr id="3" name="Content Placeholder 2"/>
          <p:cNvSpPr>
            <a:spLocks noGrp="1"/>
          </p:cNvSpPr>
          <p:nvPr>
            <p:ph idx="1"/>
          </p:nvPr>
        </p:nvSpPr>
        <p:spPr>
          <a:xfrm>
            <a:off x="1066800" y="2103120"/>
            <a:ext cx="10058400" cy="4180114"/>
          </a:xfrm>
        </p:spPr>
        <p:txBody>
          <a:bodyPr/>
          <a:lstStyle/>
          <a:p>
            <a:r>
              <a:rPr lang="en-US" dirty="0" smtClean="0"/>
              <a:t>One </a:t>
            </a:r>
            <a:r>
              <a:rPr lang="en-US" dirty="0"/>
              <a:t>day I </a:t>
            </a:r>
            <a:r>
              <a:rPr lang="en-US" dirty="0" smtClean="0"/>
              <a:t>………(</a:t>
            </a:r>
            <a:r>
              <a:rPr lang="en-US" dirty="0"/>
              <a:t>swim) out to a small island . When </a:t>
            </a:r>
            <a:r>
              <a:rPr lang="en-US" dirty="0" smtClean="0"/>
              <a:t>I……. </a:t>
            </a:r>
            <a:r>
              <a:rPr lang="en-US" dirty="0"/>
              <a:t>(come) back to the beach I </a:t>
            </a:r>
            <a:r>
              <a:rPr lang="en-US" dirty="0" smtClean="0"/>
              <a:t>……….(</a:t>
            </a:r>
            <a:r>
              <a:rPr lang="en-US" dirty="0"/>
              <a:t>feel) tired so I went to sleep. Once, while I was half asleep I </a:t>
            </a:r>
            <a:r>
              <a:rPr lang="en-US" dirty="0" smtClean="0"/>
              <a:t>………(</a:t>
            </a:r>
            <a:r>
              <a:rPr lang="en-US" dirty="0"/>
              <a:t>think) </a:t>
            </a:r>
            <a:r>
              <a:rPr lang="en-US" dirty="0" smtClean="0"/>
              <a:t>I………… </a:t>
            </a:r>
            <a:r>
              <a:rPr lang="en-US" dirty="0"/>
              <a:t>(hear) someone moving nearby but </a:t>
            </a:r>
            <a:r>
              <a:rPr lang="en-US" dirty="0" smtClean="0"/>
              <a:t>I………. </a:t>
            </a:r>
            <a:r>
              <a:rPr lang="en-US" dirty="0"/>
              <a:t>(can't) see anyone. I </a:t>
            </a:r>
            <a:r>
              <a:rPr lang="en-US" dirty="0" smtClean="0"/>
              <a:t>………….(</a:t>
            </a:r>
            <a:r>
              <a:rPr lang="en-US" dirty="0"/>
              <a:t>wake) up an hour later and guess what? I couldn't find my clothes anywhere. Someone had stolen them! My watch was gone too, and my purse. But I had only </a:t>
            </a:r>
            <a:r>
              <a:rPr lang="en-US" dirty="0" smtClean="0"/>
              <a:t>……….(</a:t>
            </a:r>
            <a:r>
              <a:rPr lang="en-US" dirty="0"/>
              <a:t>bring) a few dollars for drinks and snacks so I didn't lose much. </a:t>
            </a:r>
            <a:r>
              <a:rPr lang="en-US" dirty="0" smtClean="0"/>
              <a:t>I………… </a:t>
            </a:r>
            <a:r>
              <a:rPr lang="en-US" dirty="0"/>
              <a:t>(run) to the village, which fortunately was just up the road, </a:t>
            </a:r>
            <a:r>
              <a:rPr lang="en-US" dirty="0" smtClean="0"/>
              <a:t>and…………. </a:t>
            </a:r>
            <a:r>
              <a:rPr lang="en-US" dirty="0"/>
              <a:t>(buy) a towel at a beach shop to </a:t>
            </a:r>
            <a:r>
              <a:rPr lang="en-US" dirty="0" smtClean="0"/>
              <a:t>dry </a:t>
            </a:r>
            <a:r>
              <a:rPr lang="en-US" dirty="0"/>
              <a:t>myself. Then I </a:t>
            </a:r>
            <a:r>
              <a:rPr lang="en-US" dirty="0" smtClean="0"/>
              <a:t>……….(go back) </a:t>
            </a:r>
            <a:r>
              <a:rPr lang="en-US" dirty="0"/>
              <a:t>to my sister's house</a:t>
            </a:r>
            <a:r>
              <a:rPr lang="en-US" dirty="0" smtClean="0"/>
              <a:t>.</a:t>
            </a:r>
          </a:p>
          <a:p>
            <a:endParaRPr lang="en-US" dirty="0" smtClean="0"/>
          </a:p>
          <a:p>
            <a:r>
              <a:rPr lang="en-US" b="1" u="sng" dirty="0" smtClean="0"/>
              <a:t>2)*** NOW ask &amp; answer some questions in group.</a:t>
            </a:r>
          </a:p>
          <a:p>
            <a:r>
              <a:rPr lang="en-US" b="1" u="sng" dirty="0" smtClean="0"/>
              <a:t>3)***complete your home work.</a:t>
            </a:r>
            <a:endParaRPr lang="en-US" b="1" u="sng" dirty="0"/>
          </a:p>
        </p:txBody>
      </p:sp>
    </p:spTree>
    <p:extLst>
      <p:ext uri="{BB962C8B-B14F-4D97-AF65-F5344CB8AC3E}">
        <p14:creationId xmlns:p14="http://schemas.microsoft.com/office/powerpoint/2010/main" val="7772233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fa-IR" dirty="0" smtClean="0"/>
              <a:t>به جملات زیر توجه کنید و به معانی آنها و قیود زمانی که در آنها به کار رفته دقت کنید:</a:t>
            </a:r>
            <a:endParaRPr lang="en-US" dirty="0"/>
          </a:p>
        </p:txBody>
      </p:sp>
      <p:sp>
        <p:nvSpPr>
          <p:cNvPr id="3" name="Content Placeholder 2"/>
          <p:cNvSpPr>
            <a:spLocks noGrp="1"/>
          </p:cNvSpPr>
          <p:nvPr>
            <p:ph idx="1"/>
          </p:nvPr>
        </p:nvSpPr>
        <p:spPr/>
        <p:txBody>
          <a:bodyPr/>
          <a:lstStyle/>
          <a:p>
            <a:r>
              <a:rPr lang="en-US" dirty="0" smtClean="0"/>
              <a:t>Mary </a:t>
            </a:r>
            <a:r>
              <a:rPr lang="en-US" b="1" dirty="0" smtClean="0"/>
              <a:t>is</a:t>
            </a:r>
            <a:r>
              <a:rPr lang="en-US" dirty="0" smtClean="0"/>
              <a:t> a teacher </a:t>
            </a:r>
            <a:r>
              <a:rPr lang="en-US" b="1" dirty="0" smtClean="0"/>
              <a:t>now</a:t>
            </a:r>
            <a:r>
              <a:rPr lang="en-US" dirty="0" smtClean="0"/>
              <a:t>.</a:t>
            </a:r>
          </a:p>
          <a:p>
            <a:r>
              <a:rPr lang="en-US" dirty="0" smtClean="0"/>
              <a:t>Mary </a:t>
            </a:r>
            <a:r>
              <a:rPr lang="en-US" b="1" dirty="0" smtClean="0"/>
              <a:t>was</a:t>
            </a:r>
            <a:r>
              <a:rPr lang="en-US" dirty="0" smtClean="0"/>
              <a:t> a student </a:t>
            </a:r>
            <a:r>
              <a:rPr lang="en-US" b="1" dirty="0" smtClean="0"/>
              <a:t>2 years ago.</a:t>
            </a:r>
          </a:p>
          <a:p>
            <a:endParaRPr lang="en-US" dirty="0" smtClean="0"/>
          </a:p>
          <a:p>
            <a:r>
              <a:rPr lang="en-US" dirty="0" smtClean="0"/>
              <a:t>We </a:t>
            </a:r>
            <a:r>
              <a:rPr lang="en-US" b="1" dirty="0" smtClean="0"/>
              <a:t>want</a:t>
            </a:r>
            <a:r>
              <a:rPr lang="en-US" dirty="0" smtClean="0"/>
              <a:t> a glass of water </a:t>
            </a:r>
            <a:r>
              <a:rPr lang="en-US" b="1" dirty="0" smtClean="0"/>
              <a:t>every 1 hour.</a:t>
            </a:r>
          </a:p>
          <a:p>
            <a:r>
              <a:rPr lang="en-US" dirty="0" smtClean="0"/>
              <a:t>We </a:t>
            </a:r>
            <a:r>
              <a:rPr lang="en-US" b="1" dirty="0" smtClean="0"/>
              <a:t>wanted</a:t>
            </a:r>
            <a:r>
              <a:rPr lang="en-US" dirty="0" smtClean="0"/>
              <a:t> a glass of water </a:t>
            </a:r>
            <a:r>
              <a:rPr lang="en-US" b="1" dirty="0" smtClean="0"/>
              <a:t>last night.</a:t>
            </a:r>
          </a:p>
          <a:p>
            <a:endParaRPr lang="en-US" dirty="0"/>
          </a:p>
          <a:p>
            <a:r>
              <a:rPr lang="en-US" dirty="0" smtClean="0"/>
              <a:t>Mike &amp; </a:t>
            </a:r>
            <a:r>
              <a:rPr lang="en-US" dirty="0"/>
              <a:t>S</a:t>
            </a:r>
            <a:r>
              <a:rPr lang="en-US" dirty="0" smtClean="0"/>
              <a:t>ara </a:t>
            </a:r>
            <a:r>
              <a:rPr lang="en-US" b="1" dirty="0" smtClean="0"/>
              <a:t>go</a:t>
            </a:r>
            <a:r>
              <a:rPr lang="en-US" dirty="0" smtClean="0"/>
              <a:t> to school </a:t>
            </a:r>
            <a:r>
              <a:rPr lang="en-US" b="1" dirty="0" smtClean="0"/>
              <a:t>5 days of a week.</a:t>
            </a:r>
          </a:p>
          <a:p>
            <a:r>
              <a:rPr lang="en-US" dirty="0" smtClean="0"/>
              <a:t>They </a:t>
            </a:r>
            <a:r>
              <a:rPr lang="en-US" b="1" dirty="0" smtClean="0"/>
              <a:t>went</a:t>
            </a:r>
            <a:r>
              <a:rPr lang="en-US" dirty="0" smtClean="0"/>
              <a:t> to school </a:t>
            </a:r>
            <a:r>
              <a:rPr lang="en-US" b="1" dirty="0" smtClean="0"/>
              <a:t>yesterday</a:t>
            </a:r>
            <a:r>
              <a:rPr lang="en-US" dirty="0" smtClean="0"/>
              <a:t>.</a:t>
            </a:r>
          </a:p>
          <a:p>
            <a:endParaRPr lang="en-US" dirty="0" smtClean="0"/>
          </a:p>
          <a:p>
            <a:endParaRPr lang="en-US" dirty="0"/>
          </a:p>
          <a:p>
            <a:endParaRPr lang="en-US" dirty="0"/>
          </a:p>
        </p:txBody>
      </p:sp>
    </p:spTree>
    <p:extLst>
      <p:ext uri="{BB962C8B-B14F-4D97-AF65-F5344CB8AC3E}">
        <p14:creationId xmlns:p14="http://schemas.microsoft.com/office/powerpoint/2010/main" val="75567069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 &amp; enjoy</a:t>
            </a:r>
            <a:br>
              <a:rPr lang="en-US" dirty="0" smtClean="0"/>
            </a:br>
            <a:endParaRPr lang="en-US" dirty="0"/>
          </a:p>
        </p:txBody>
      </p:sp>
      <p:sp>
        <p:nvSpPr>
          <p:cNvPr id="3" name="Text Placeholder 2"/>
          <p:cNvSpPr>
            <a:spLocks noGrp="1"/>
          </p:cNvSpPr>
          <p:nvPr>
            <p:ph type="body" idx="1"/>
          </p:nvPr>
        </p:nvSpPr>
        <p:spPr>
          <a:xfrm>
            <a:off x="1563624" y="3944983"/>
            <a:ext cx="9070848" cy="1423851"/>
          </a:xfrm>
        </p:spPr>
        <p:txBody>
          <a:bodyPr>
            <a:normAutofit fontScale="55000" lnSpcReduction="20000"/>
          </a:bodyPr>
          <a:lstStyle/>
          <a:p>
            <a:r>
              <a:rPr lang="fa-IR" sz="5500" b="1" dirty="0" smtClean="0"/>
              <a:t>در پناه ایزد منان موفق و موید باشید</a:t>
            </a:r>
          </a:p>
          <a:p>
            <a:r>
              <a:rPr lang="fa-IR" sz="5500" b="1" dirty="0" smtClean="0"/>
              <a:t>مریم انصاری</a:t>
            </a:r>
          </a:p>
          <a:p>
            <a:r>
              <a:rPr lang="fa-IR" sz="5500" b="1" dirty="0" smtClean="0"/>
              <a:t>دبیر زبان انگلیسی – پایه نهم – استان گیلان</a:t>
            </a:r>
          </a:p>
          <a:p>
            <a:endParaRPr lang="en-US" dirty="0"/>
          </a:p>
        </p:txBody>
      </p:sp>
    </p:spTree>
    <p:extLst>
      <p:ext uri="{BB962C8B-B14F-4D97-AF65-F5344CB8AC3E}">
        <p14:creationId xmlns:p14="http://schemas.microsoft.com/office/powerpoint/2010/main" val="27559120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642594"/>
            <a:ext cx="10058400" cy="1107829"/>
          </a:xfrm>
        </p:spPr>
        <p:txBody>
          <a:bodyPr>
            <a:normAutofit fontScale="90000"/>
          </a:bodyPr>
          <a:lstStyle/>
          <a:p>
            <a:r>
              <a:rPr lang="en-US" u="sng" dirty="0" smtClean="0"/>
              <a:t>Pay attention to the timeline:</a:t>
            </a:r>
            <a:r>
              <a:rPr lang="en-US" dirty="0" smtClean="0"/>
              <a:t/>
            </a:r>
            <a:br>
              <a:rPr lang="en-US" dirty="0" smtClean="0"/>
            </a:b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442754" y="2014194"/>
            <a:ext cx="6779623" cy="4368691"/>
          </a:xfrm>
        </p:spPr>
      </p:pic>
    </p:spTree>
    <p:extLst>
      <p:ext uri="{BB962C8B-B14F-4D97-AF65-F5344CB8AC3E}">
        <p14:creationId xmlns:p14="http://schemas.microsoft.com/office/powerpoint/2010/main" val="6637497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8240" y="577280"/>
            <a:ext cx="9683931" cy="1371600"/>
          </a:xfrm>
        </p:spPr>
        <p:txBody>
          <a:bodyPr>
            <a:normAutofit fontScale="90000"/>
          </a:bodyPr>
          <a:lstStyle/>
          <a:p>
            <a:pPr algn="r"/>
            <a:r>
              <a:rPr lang="en-US" sz="3200" b="1" dirty="0" smtClean="0"/>
              <a:t>When ; where &amp; why do we use simple past tense?</a:t>
            </a:r>
            <a:r>
              <a:rPr lang="fa-IR" sz="3200" b="1" dirty="0" smtClean="0"/>
              <a:t/>
            </a:r>
            <a:br>
              <a:rPr lang="fa-IR" sz="3200" b="1" dirty="0" smtClean="0"/>
            </a:br>
            <a:r>
              <a:rPr lang="en-US" sz="3200" b="1" dirty="0" smtClean="0"/>
              <a:t/>
            </a:r>
            <a:br>
              <a:rPr lang="en-US" sz="3200" b="1" dirty="0" smtClean="0"/>
            </a:br>
            <a:r>
              <a:rPr lang="fa-IR" sz="3200" b="1" dirty="0" smtClean="0"/>
              <a:t>موارد استفاده از گذشته ی ساده:</a:t>
            </a:r>
            <a:endParaRPr lang="en-US" sz="3200" b="1" dirty="0"/>
          </a:p>
        </p:txBody>
      </p:sp>
      <p:sp>
        <p:nvSpPr>
          <p:cNvPr id="3" name="Content Placeholder 2"/>
          <p:cNvSpPr>
            <a:spLocks noGrp="1"/>
          </p:cNvSpPr>
          <p:nvPr>
            <p:ph idx="1"/>
          </p:nvPr>
        </p:nvSpPr>
        <p:spPr>
          <a:xfrm>
            <a:off x="1066800" y="2103119"/>
            <a:ext cx="10058400" cy="4493623"/>
          </a:xfrm>
        </p:spPr>
        <p:txBody>
          <a:bodyPr>
            <a:normAutofit fontScale="92500" lnSpcReduction="10000"/>
          </a:bodyPr>
          <a:lstStyle/>
          <a:p>
            <a:r>
              <a:rPr lang="en-US" b="1" u="sng" dirty="0" smtClean="0"/>
              <a:t>Definition:</a:t>
            </a:r>
          </a:p>
          <a:p>
            <a:r>
              <a:rPr lang="en-US" dirty="0"/>
              <a:t>The past indefinite tense, also known as simple past tense, is used to indicate a </a:t>
            </a:r>
            <a:r>
              <a:rPr lang="en-US" b="1" dirty="0"/>
              <a:t>finished or completed</a:t>
            </a:r>
            <a:r>
              <a:rPr lang="en-US" dirty="0"/>
              <a:t> action/task that occurred/happened at </a:t>
            </a:r>
            <a:r>
              <a:rPr lang="en-US" b="1" dirty="0"/>
              <a:t>a specific point in time</a:t>
            </a:r>
            <a:r>
              <a:rPr lang="en-US" dirty="0"/>
              <a:t> in the </a:t>
            </a:r>
            <a:r>
              <a:rPr lang="en-US" dirty="0" smtClean="0"/>
              <a:t>past.</a:t>
            </a:r>
          </a:p>
          <a:p>
            <a:pPr algn="r"/>
            <a:r>
              <a:rPr lang="fa-IR" dirty="0" smtClean="0"/>
              <a:t>گذشته </a:t>
            </a:r>
            <a:r>
              <a:rPr lang="fa-IR" dirty="0"/>
              <a:t>ی ساده کاری است که یک یا چند بار در گذشته ی مشخص انجام و تمام شده است</a:t>
            </a:r>
            <a:r>
              <a:rPr lang="fa-IR" dirty="0" smtClean="0"/>
              <a:t>.</a:t>
            </a:r>
          </a:p>
          <a:p>
            <a:pPr algn="r"/>
            <a:r>
              <a:rPr lang="fa-IR" dirty="0" smtClean="0"/>
              <a:t>مشخص </a:t>
            </a:r>
            <a:r>
              <a:rPr lang="fa-IR" dirty="0"/>
              <a:t>بودن گذشته در زمان گذشته ی ساده بسیار مهم است</a:t>
            </a:r>
            <a:r>
              <a:rPr lang="fa-IR" dirty="0" smtClean="0"/>
              <a:t>.</a:t>
            </a:r>
          </a:p>
          <a:p>
            <a:pPr algn="r"/>
            <a:r>
              <a:rPr lang="fa-IR" dirty="0" smtClean="0"/>
              <a:t>این </a:t>
            </a:r>
            <a:r>
              <a:rPr lang="fa-IR" dirty="0"/>
              <a:t>"</a:t>
            </a:r>
            <a:r>
              <a:rPr lang="fa-IR" b="1" dirty="0"/>
              <a:t>مشخص بودن زمان</a:t>
            </a:r>
            <a:r>
              <a:rPr lang="fa-IR" dirty="0"/>
              <a:t>"را میتوان با </a:t>
            </a:r>
            <a:r>
              <a:rPr lang="fa-IR" b="1" dirty="0"/>
              <a:t>قیود زمان </a:t>
            </a:r>
            <a:r>
              <a:rPr lang="fa-IR" dirty="0"/>
              <a:t>و یا </a:t>
            </a:r>
            <a:r>
              <a:rPr lang="fa-IR" b="1" dirty="0"/>
              <a:t>باجملاتی که در حکم قید زمان گذشته هستند </a:t>
            </a:r>
            <a:r>
              <a:rPr lang="fa-IR" dirty="0"/>
              <a:t>و یا </a:t>
            </a:r>
            <a:r>
              <a:rPr lang="fa-IR" b="1" dirty="0"/>
              <a:t>کلمه ای </a:t>
            </a:r>
            <a:r>
              <a:rPr lang="fa-IR" dirty="0"/>
              <a:t>که در جمله </a:t>
            </a:r>
            <a:r>
              <a:rPr lang="fa-IR" b="1" dirty="0"/>
              <a:t>نماینده ی یک گذشته ی مشخص </a:t>
            </a:r>
            <a:r>
              <a:rPr lang="fa-IR" dirty="0"/>
              <a:t>باشد نشان داد. </a:t>
            </a:r>
          </a:p>
          <a:p>
            <a:pPr algn="r"/>
            <a:endParaRPr lang="en-US" dirty="0" smtClean="0"/>
          </a:p>
          <a:p>
            <a:r>
              <a:rPr lang="en-US" dirty="0"/>
              <a:t>The past simple is used </a:t>
            </a:r>
            <a:r>
              <a:rPr lang="en-US" dirty="0" smtClean="0"/>
              <a:t>:</a:t>
            </a:r>
          </a:p>
          <a:p>
            <a:r>
              <a:rPr lang="en-US" dirty="0" smtClean="0"/>
              <a:t>to </a:t>
            </a:r>
            <a:r>
              <a:rPr lang="en-US" dirty="0"/>
              <a:t>talk about actions or processes that happened once or repeatedly in the past and that are completed (key words: ‘yesterday, last month, last year, two weeks ago, in 1999’ etc.): </a:t>
            </a:r>
            <a:endParaRPr lang="en-US" dirty="0" smtClean="0"/>
          </a:p>
          <a:p>
            <a:endParaRPr lang="en-US" dirty="0"/>
          </a:p>
          <a:p>
            <a:pPr lvl="1"/>
            <a:r>
              <a:rPr lang="en-US" dirty="0"/>
              <a:t>“I bought a new car two months ago.”</a:t>
            </a:r>
          </a:p>
          <a:p>
            <a:pPr lvl="1"/>
            <a:r>
              <a:rPr lang="en-US" dirty="0"/>
              <a:t>“Sabrina arrived in London very late last night.”</a:t>
            </a:r>
          </a:p>
          <a:p>
            <a:endParaRPr lang="en-US" dirty="0"/>
          </a:p>
        </p:txBody>
      </p:sp>
    </p:spTree>
    <p:extLst>
      <p:ext uri="{BB962C8B-B14F-4D97-AF65-F5344CB8AC3E}">
        <p14:creationId xmlns:p14="http://schemas.microsoft.com/office/powerpoint/2010/main" val="15395352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6459" y="615700"/>
            <a:ext cx="10058400" cy="1213100"/>
          </a:xfrm>
        </p:spPr>
        <p:txBody>
          <a:bodyPr>
            <a:normAutofit/>
          </a:bodyPr>
          <a:lstStyle/>
          <a:p>
            <a:r>
              <a:rPr lang="en-US" sz="3200" u="sng" dirty="0" smtClean="0"/>
              <a:t>Structure:</a:t>
            </a:r>
            <a:r>
              <a:rPr lang="en-US" sz="3200" dirty="0" smtClean="0"/>
              <a:t/>
            </a:r>
            <a:br>
              <a:rPr lang="en-US" sz="3200" dirty="0" smtClean="0"/>
            </a:br>
            <a:r>
              <a:rPr lang="fa-IR" sz="3200" dirty="0" smtClean="0"/>
              <a:t>نحوه ی ساخت جملات به زمان گذشته ی ساده:</a:t>
            </a:r>
            <a:endParaRPr lang="en-US" sz="32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914083257"/>
              </p:ext>
            </p:extLst>
          </p:nvPr>
        </p:nvGraphicFramePr>
        <p:xfrm>
          <a:off x="1026458" y="1828800"/>
          <a:ext cx="9919447" cy="4061012"/>
        </p:xfrm>
        <a:graphic>
          <a:graphicData uri="http://schemas.openxmlformats.org/drawingml/2006/table">
            <a:tbl>
              <a:tblPr/>
              <a:tblGrid>
                <a:gridCol w="9919447">
                  <a:extLst>
                    <a:ext uri="{9D8B030D-6E8A-4147-A177-3AD203B41FA5}">
                      <a16:colId xmlns:a16="http://schemas.microsoft.com/office/drawing/2014/main" val="1969755392"/>
                    </a:ext>
                  </a:extLst>
                </a:gridCol>
              </a:tblGrid>
              <a:tr h="4061012">
                <a:tc>
                  <a:txBody>
                    <a:bodyPr/>
                    <a:lstStyle/>
                    <a:p>
                      <a:pPr algn="just" fontAlgn="base"/>
                      <a:r>
                        <a:rPr lang="en-US" sz="2000" b="1" dirty="0">
                          <a:effectLst/>
                        </a:rPr>
                        <a:t>Subject + verb in the past form + . . . . . + adverb of time + . . . . </a:t>
                      </a:r>
                      <a:r>
                        <a:rPr lang="en-US" sz="2000" b="1" dirty="0" smtClean="0">
                          <a:effectLst/>
                        </a:rPr>
                        <a:t>.</a:t>
                      </a:r>
                    </a:p>
                    <a:p>
                      <a:endParaRPr lang="en-US" sz="2000" b="1" dirty="0" smtClean="0">
                        <a:effectLst/>
                      </a:endParaRPr>
                    </a:p>
                    <a:p>
                      <a:r>
                        <a:rPr lang="fa-IR" b="1" dirty="0" smtClean="0">
                          <a:effectLst/>
                        </a:rPr>
                        <a:t> </a:t>
                      </a:r>
                      <a:r>
                        <a:rPr lang="en-US" b="1" dirty="0" smtClean="0">
                          <a:effectLst/>
                        </a:rPr>
                        <a:t>*** </a:t>
                      </a:r>
                      <a:r>
                        <a:rPr lang="en-US" dirty="0" smtClean="0"/>
                        <a:t>Regular verbs → infinitive (base form) + ending ‘-</a:t>
                      </a:r>
                      <a:r>
                        <a:rPr lang="en-US" dirty="0" err="1" smtClean="0"/>
                        <a:t>ed</a:t>
                      </a:r>
                      <a:r>
                        <a:rPr lang="en-US" dirty="0" smtClean="0"/>
                        <a:t>’</a:t>
                      </a:r>
                    </a:p>
                    <a:p>
                      <a:endParaRPr lang="en-US" dirty="0" smtClean="0"/>
                    </a:p>
                    <a:p>
                      <a:r>
                        <a:rPr lang="en-US" dirty="0" smtClean="0"/>
                        <a:t> *** Irregular verbs → special forms according to the list</a:t>
                      </a:r>
                      <a:r>
                        <a:rPr lang="en-US" baseline="0" dirty="0" smtClean="0"/>
                        <a:t> at the end of book</a:t>
                      </a:r>
                      <a:endParaRPr lang="en-US" dirty="0" smtClean="0"/>
                    </a:p>
                    <a:p>
                      <a:pPr algn="just" fontAlgn="base"/>
                      <a:endParaRPr lang="fa-IR" b="1" dirty="0" smtClean="0">
                        <a:effectLst/>
                      </a:endParaRPr>
                    </a:p>
                    <a:p>
                      <a:pPr algn="just" fontAlgn="base"/>
                      <a:r>
                        <a:rPr lang="en-US" b="1" u="sng" dirty="0" smtClean="0">
                          <a:effectLst/>
                        </a:rPr>
                        <a:t>Examples:</a:t>
                      </a:r>
                    </a:p>
                    <a:p>
                      <a:pPr algn="just" fontAlgn="base"/>
                      <a:endParaRPr lang="fa-IR" b="1" dirty="0" smtClean="0">
                        <a:effectLst/>
                      </a:endParaRPr>
                    </a:p>
                    <a:p>
                      <a:pPr fontAlgn="base"/>
                      <a:r>
                        <a:rPr lang="en-US" sz="1800" b="0" i="0" kern="1200" dirty="0" smtClean="0">
                          <a:solidFill>
                            <a:schemeClr val="tx1"/>
                          </a:solidFill>
                          <a:effectLst/>
                          <a:latin typeface="+mn-lt"/>
                          <a:ea typeface="+mn-ea"/>
                          <a:cs typeface="+mn-cs"/>
                        </a:rPr>
                        <a:t>Alex </a:t>
                      </a:r>
                      <a:r>
                        <a:rPr lang="en-US" sz="1800" b="1" i="0" kern="1200" dirty="0" smtClean="0">
                          <a:solidFill>
                            <a:schemeClr val="tx1"/>
                          </a:solidFill>
                          <a:effectLst/>
                          <a:latin typeface="+mn-lt"/>
                          <a:ea typeface="+mn-ea"/>
                          <a:cs typeface="+mn-cs"/>
                        </a:rPr>
                        <a:t>went</a:t>
                      </a:r>
                      <a:r>
                        <a:rPr lang="en-US" sz="1800" b="0" i="0" kern="1200" dirty="0" smtClean="0">
                          <a:solidFill>
                            <a:schemeClr val="tx1"/>
                          </a:solidFill>
                          <a:effectLst/>
                          <a:latin typeface="+mn-lt"/>
                          <a:ea typeface="+mn-ea"/>
                          <a:cs typeface="+mn-cs"/>
                        </a:rPr>
                        <a:t> to Mexico </a:t>
                      </a:r>
                      <a:r>
                        <a:rPr lang="en-US" sz="1800" b="1" i="0" kern="1200" dirty="0" smtClean="0">
                          <a:solidFill>
                            <a:schemeClr val="tx1"/>
                          </a:solidFill>
                          <a:effectLst/>
                          <a:latin typeface="+mn-lt"/>
                          <a:ea typeface="+mn-ea"/>
                          <a:cs typeface="+mn-cs"/>
                        </a:rPr>
                        <a:t>last year.</a:t>
                      </a:r>
                    </a:p>
                    <a:p>
                      <a:pPr fontAlgn="base"/>
                      <a:endParaRPr lang="en-US" sz="1800" b="0" i="0" kern="1200" dirty="0" smtClean="0">
                        <a:solidFill>
                          <a:schemeClr val="tx1"/>
                        </a:solidFill>
                        <a:effectLst/>
                        <a:latin typeface="+mn-lt"/>
                        <a:ea typeface="+mn-ea"/>
                        <a:cs typeface="+mn-cs"/>
                      </a:endParaRPr>
                    </a:p>
                    <a:p>
                      <a:pPr fontAlgn="base"/>
                      <a:r>
                        <a:rPr lang="en-US" sz="1800" b="0" i="0" kern="1200" dirty="0" smtClean="0">
                          <a:solidFill>
                            <a:schemeClr val="tx1"/>
                          </a:solidFill>
                          <a:effectLst/>
                          <a:latin typeface="+mn-lt"/>
                          <a:ea typeface="+mn-ea"/>
                          <a:cs typeface="+mn-cs"/>
                        </a:rPr>
                        <a:t>I </a:t>
                      </a:r>
                      <a:r>
                        <a:rPr lang="en-US" sz="1800" b="1" i="0" kern="1200" dirty="0" smtClean="0">
                          <a:solidFill>
                            <a:schemeClr val="tx1"/>
                          </a:solidFill>
                          <a:effectLst/>
                          <a:latin typeface="+mn-lt"/>
                          <a:ea typeface="+mn-ea"/>
                          <a:cs typeface="+mn-cs"/>
                        </a:rPr>
                        <a:t>ate</a:t>
                      </a:r>
                      <a:r>
                        <a:rPr lang="en-US" sz="1800" b="0" i="0" kern="1200" dirty="0" smtClean="0">
                          <a:solidFill>
                            <a:schemeClr val="tx1"/>
                          </a:solidFill>
                          <a:effectLst/>
                          <a:latin typeface="+mn-lt"/>
                          <a:ea typeface="+mn-ea"/>
                          <a:cs typeface="+mn-cs"/>
                        </a:rPr>
                        <a:t> a mango </a:t>
                      </a:r>
                      <a:r>
                        <a:rPr lang="en-US" sz="1800" b="1" i="0" kern="1200" dirty="0" smtClean="0">
                          <a:solidFill>
                            <a:schemeClr val="tx1"/>
                          </a:solidFill>
                          <a:effectLst/>
                          <a:latin typeface="+mn-lt"/>
                          <a:ea typeface="+mn-ea"/>
                          <a:cs typeface="+mn-cs"/>
                        </a:rPr>
                        <a:t>a few minutes ago</a:t>
                      </a:r>
                      <a:r>
                        <a:rPr lang="en-US" sz="1800" b="0" i="0" kern="1200" dirty="0" smtClean="0">
                          <a:solidFill>
                            <a:schemeClr val="tx1"/>
                          </a:solidFill>
                          <a:effectLst/>
                          <a:latin typeface="+mn-lt"/>
                          <a:ea typeface="+mn-ea"/>
                          <a:cs typeface="+mn-cs"/>
                        </a:rPr>
                        <a:t>.</a:t>
                      </a:r>
                    </a:p>
                    <a:p>
                      <a:pPr fontAlgn="base"/>
                      <a:endParaRPr lang="en-US" sz="1800" b="0" i="0" kern="1200" dirty="0" smtClean="0">
                        <a:solidFill>
                          <a:schemeClr val="tx1"/>
                        </a:solidFill>
                        <a:effectLst/>
                        <a:latin typeface="+mn-lt"/>
                        <a:ea typeface="+mn-ea"/>
                        <a:cs typeface="+mn-cs"/>
                      </a:endParaRPr>
                    </a:p>
                    <a:p>
                      <a:pPr fontAlgn="base"/>
                      <a:r>
                        <a:rPr lang="en-US" sz="1800" b="0" i="0" kern="1200" dirty="0" smtClean="0">
                          <a:solidFill>
                            <a:schemeClr val="tx1"/>
                          </a:solidFill>
                          <a:effectLst/>
                          <a:latin typeface="+mn-lt"/>
                          <a:ea typeface="+mn-ea"/>
                          <a:cs typeface="+mn-cs"/>
                        </a:rPr>
                        <a:t>He </a:t>
                      </a:r>
                      <a:r>
                        <a:rPr lang="en-US" sz="1800" b="1" i="0" kern="1200" dirty="0" smtClean="0">
                          <a:solidFill>
                            <a:schemeClr val="tx1"/>
                          </a:solidFill>
                          <a:effectLst/>
                          <a:latin typeface="+mn-lt"/>
                          <a:ea typeface="+mn-ea"/>
                          <a:cs typeface="+mn-cs"/>
                        </a:rPr>
                        <a:t>had</a:t>
                      </a:r>
                      <a:r>
                        <a:rPr lang="en-US" sz="1800" b="0" i="0" kern="1200" dirty="0" smtClean="0">
                          <a:solidFill>
                            <a:schemeClr val="tx1"/>
                          </a:solidFill>
                          <a:effectLst/>
                          <a:latin typeface="+mn-lt"/>
                          <a:ea typeface="+mn-ea"/>
                          <a:cs typeface="+mn-cs"/>
                        </a:rPr>
                        <a:t> an exam </a:t>
                      </a:r>
                      <a:r>
                        <a:rPr lang="en-US" sz="1800" b="1" i="0" kern="1200" dirty="0" smtClean="0">
                          <a:solidFill>
                            <a:schemeClr val="tx1"/>
                          </a:solidFill>
                          <a:effectLst/>
                          <a:latin typeface="+mn-lt"/>
                          <a:ea typeface="+mn-ea"/>
                          <a:cs typeface="+mn-cs"/>
                        </a:rPr>
                        <a:t>yesterday.</a:t>
                      </a:r>
                    </a:p>
                    <a:p>
                      <a:pPr algn="just" fontAlgn="base"/>
                      <a:r>
                        <a:rPr lang="en-US" b="1" dirty="0" smtClean="0">
                          <a:effectLst/>
                        </a:rPr>
                        <a:t> </a:t>
                      </a:r>
                      <a:endParaRPr lang="fa-IR" b="1" dirty="0" smtClean="0">
                        <a:effectLst/>
                      </a:endParaRP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2172099814"/>
                  </a:ext>
                </a:extLst>
              </a:tr>
            </a:tbl>
          </a:graphicData>
        </a:graphic>
      </p:graphicFrame>
      <p:sp>
        <p:nvSpPr>
          <p:cNvPr id="5" name="Rectangle 1"/>
          <p:cNvSpPr>
            <a:spLocks noChangeArrowheads="1"/>
          </p:cNvSpPr>
          <p:nvPr/>
        </p:nvSpPr>
        <p:spPr bwMode="auto">
          <a:xfrm>
            <a:off x="-1627110" y="-1006733"/>
            <a:ext cx="15248353" cy="184666"/>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marL="0" marR="0" lvl="0" indent="0" algn="justLow"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smtClean="0">
                <a:ln>
                  <a:noFill/>
                </a:ln>
                <a:solidFill>
                  <a:srgbClr val="444444"/>
                </a:solidFill>
                <a:effectLst/>
                <a:latin typeface="Lato"/>
              </a:rPr>
              <a:t>Structure:</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2718380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642594"/>
            <a:ext cx="10058400" cy="781257"/>
          </a:xfrm>
        </p:spPr>
        <p:txBody>
          <a:bodyPr/>
          <a:lstStyle/>
          <a:p>
            <a:pPr algn="r"/>
            <a:r>
              <a:rPr lang="fa-IR" dirty="0" smtClean="0"/>
              <a:t>کاربرد:</a:t>
            </a:r>
            <a:endParaRPr lang="en-US" dirty="0"/>
          </a:p>
        </p:txBody>
      </p:sp>
      <p:sp>
        <p:nvSpPr>
          <p:cNvPr id="3" name="Content Placeholder 2"/>
          <p:cNvSpPr>
            <a:spLocks noGrp="1"/>
          </p:cNvSpPr>
          <p:nvPr>
            <p:ph idx="1"/>
          </p:nvPr>
        </p:nvSpPr>
        <p:spPr>
          <a:xfrm>
            <a:off x="1066800" y="1423851"/>
            <a:ext cx="10058400" cy="5238205"/>
          </a:xfrm>
        </p:spPr>
        <p:txBody>
          <a:bodyPr>
            <a:normAutofit fontScale="85000" lnSpcReduction="20000"/>
          </a:bodyPr>
          <a:lstStyle/>
          <a:p>
            <a:r>
              <a:rPr lang="en-US" sz="2000" b="1" dirty="0" smtClean="0"/>
              <a:t> we use it to tell the stories because we want to talk about past.</a:t>
            </a:r>
          </a:p>
          <a:p>
            <a:endParaRPr lang="en-US" sz="2000" b="1" dirty="0" smtClean="0"/>
          </a:p>
          <a:p>
            <a:r>
              <a:rPr lang="en-US" sz="2000" b="1" dirty="0" smtClean="0"/>
              <a:t>we </a:t>
            </a:r>
            <a:r>
              <a:rPr lang="en-US" sz="2000" b="1" dirty="0"/>
              <a:t>use it to show the actions that started and ended in the past</a:t>
            </a:r>
            <a:r>
              <a:rPr lang="en-US" sz="2000" b="1" dirty="0" smtClean="0"/>
              <a:t>.</a:t>
            </a:r>
          </a:p>
          <a:p>
            <a:endParaRPr lang="en-US" sz="2000" b="1" dirty="0"/>
          </a:p>
          <a:p>
            <a:r>
              <a:rPr lang="en-US" sz="2000" b="1" dirty="0" smtClean="0"/>
              <a:t> </a:t>
            </a:r>
            <a:r>
              <a:rPr lang="en-US" sz="2000" b="1" dirty="0"/>
              <a:t>we use it to share information about our past events – facts and habits in the past.</a:t>
            </a:r>
          </a:p>
          <a:p>
            <a:endParaRPr lang="en-US" sz="2000" b="1" dirty="0" smtClean="0"/>
          </a:p>
          <a:p>
            <a:r>
              <a:rPr lang="en-US" sz="2000" b="1" dirty="0" smtClean="0"/>
              <a:t>actions </a:t>
            </a:r>
            <a:r>
              <a:rPr lang="en-US" sz="2000" b="1" dirty="0"/>
              <a:t>finished in the past (single or repeated)</a:t>
            </a:r>
          </a:p>
          <a:p>
            <a:pPr marL="0" indent="0">
              <a:buNone/>
            </a:pPr>
            <a:r>
              <a:rPr lang="en-US" sz="2000" i="1" dirty="0"/>
              <a:t>I visited Berlin last week.</a:t>
            </a:r>
          </a:p>
          <a:p>
            <a:pPr marL="0" indent="0">
              <a:buNone/>
            </a:pPr>
            <a:r>
              <a:rPr lang="en-US" sz="2000" i="1" dirty="0"/>
              <a:t>Andrew watched TV yesterday.</a:t>
            </a:r>
          </a:p>
          <a:p>
            <a:pPr marL="0" indent="0">
              <a:buNone/>
            </a:pPr>
            <a:r>
              <a:rPr lang="en-US" sz="2000" i="1" dirty="0"/>
              <a:t>My friends went to Paris a week ago.</a:t>
            </a:r>
          </a:p>
          <a:p>
            <a:pPr marL="0" indent="0">
              <a:buNone/>
            </a:pPr>
            <a:r>
              <a:rPr lang="en-US" sz="2000" i="1" dirty="0"/>
              <a:t>My parents ate a lot of junk food when they were young.</a:t>
            </a:r>
          </a:p>
          <a:p>
            <a:pPr marL="0" indent="0">
              <a:buNone/>
            </a:pPr>
            <a:endParaRPr lang="en-US" sz="2000" b="1" dirty="0" smtClean="0"/>
          </a:p>
          <a:p>
            <a:r>
              <a:rPr lang="en-US" sz="2000" b="1" dirty="0" smtClean="0"/>
              <a:t> it can also be used for repeated action in the past; series </a:t>
            </a:r>
            <a:r>
              <a:rPr lang="en-US" sz="2000" b="1" dirty="0"/>
              <a:t>of completed actions in the past</a:t>
            </a:r>
          </a:p>
          <a:p>
            <a:pPr marL="0" indent="0">
              <a:buNone/>
            </a:pPr>
            <a:r>
              <a:rPr lang="en-US" sz="2000" i="1" dirty="0"/>
              <a:t>First I got up, then I had breakfast.</a:t>
            </a:r>
          </a:p>
          <a:p>
            <a:pPr marL="0" indent="0">
              <a:buNone/>
            </a:pPr>
            <a:r>
              <a:rPr lang="en-US" sz="2000" i="1" dirty="0"/>
              <a:t>On Sunday my brother and I went to a nice lake. There we met our friends. We swam in the warm water and played volleyball in the afternoon. Too bad that we had to go home in the evening. We didn't want to go to school on Monday</a:t>
            </a:r>
          </a:p>
          <a:p>
            <a:endParaRPr lang="en-US" sz="2000" b="1" dirty="0" smtClean="0"/>
          </a:p>
        </p:txBody>
      </p:sp>
    </p:spTree>
    <p:extLst>
      <p:ext uri="{BB962C8B-B14F-4D97-AF65-F5344CB8AC3E}">
        <p14:creationId xmlns:p14="http://schemas.microsoft.com/office/powerpoint/2010/main" val="11008598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642594"/>
            <a:ext cx="10337074" cy="990263"/>
          </a:xfrm>
        </p:spPr>
        <p:txBody>
          <a:bodyPr/>
          <a:lstStyle/>
          <a:p>
            <a:pPr algn="r"/>
            <a:r>
              <a:rPr lang="fa-IR" dirty="0" smtClean="0"/>
              <a:t>کاربرد:</a:t>
            </a:r>
            <a:endParaRPr lang="en-US" dirty="0"/>
          </a:p>
        </p:txBody>
      </p:sp>
      <p:sp>
        <p:nvSpPr>
          <p:cNvPr id="3" name="Content Placeholder 2"/>
          <p:cNvSpPr>
            <a:spLocks noGrp="1"/>
          </p:cNvSpPr>
          <p:nvPr>
            <p:ph idx="1"/>
          </p:nvPr>
        </p:nvSpPr>
        <p:spPr>
          <a:xfrm>
            <a:off x="1066800" y="1541417"/>
            <a:ext cx="10058400" cy="4911633"/>
          </a:xfrm>
        </p:spPr>
        <p:txBody>
          <a:bodyPr/>
          <a:lstStyle/>
          <a:p>
            <a:pPr marL="0" indent="0" algn="r">
              <a:buNone/>
            </a:pPr>
            <a:endParaRPr lang="fa-IR" dirty="0" smtClean="0"/>
          </a:p>
          <a:p>
            <a:pPr marL="0" indent="0" algn="r">
              <a:buNone/>
            </a:pPr>
            <a:r>
              <a:rPr lang="fa-IR" dirty="0" smtClean="0"/>
              <a:t>1.برای </a:t>
            </a:r>
            <a:r>
              <a:rPr lang="fa-IR" dirty="0"/>
              <a:t>صحبت کردن درباره اتفاقی که یکبار در گذشته رخ </a:t>
            </a:r>
            <a:r>
              <a:rPr lang="fa-IR" dirty="0" smtClean="0"/>
              <a:t>داد.</a:t>
            </a:r>
          </a:p>
          <a:p>
            <a:pPr marL="0" indent="0" algn="r">
              <a:buNone/>
            </a:pPr>
            <a:r>
              <a:rPr lang="fa-IR" dirty="0" smtClean="0"/>
              <a:t>* </a:t>
            </a:r>
            <a:r>
              <a:rPr lang="fa-IR" dirty="0"/>
              <a:t>ما برای تعطیلات به اسپانیا </a:t>
            </a:r>
            <a:r>
              <a:rPr lang="fa-IR" dirty="0" smtClean="0"/>
              <a:t>رفتیم</a:t>
            </a:r>
          </a:p>
          <a:p>
            <a:pPr marL="0" indent="0">
              <a:buNone/>
            </a:pPr>
            <a:r>
              <a:rPr lang="en-US" dirty="0">
                <a:hlinkClick r:id="rId2" tooltip="ترجمه We"/>
              </a:rPr>
              <a:t>We</a:t>
            </a:r>
            <a:r>
              <a:rPr lang="en-US" dirty="0"/>
              <a:t> </a:t>
            </a:r>
            <a:r>
              <a:rPr lang="en-US" dirty="0">
                <a:hlinkClick r:id="rId3" tooltip="ترجمه went"/>
              </a:rPr>
              <a:t>went</a:t>
            </a:r>
            <a:r>
              <a:rPr lang="en-US" dirty="0"/>
              <a:t> </a:t>
            </a:r>
            <a:r>
              <a:rPr lang="en-US" dirty="0">
                <a:hlinkClick r:id="rId4" tooltip="ترجمه to"/>
              </a:rPr>
              <a:t>to</a:t>
            </a:r>
            <a:r>
              <a:rPr lang="en-US" dirty="0"/>
              <a:t> Spain </a:t>
            </a:r>
            <a:r>
              <a:rPr lang="en-US" dirty="0">
                <a:hlinkClick r:id="rId5" tooltip="ترجمه for"/>
              </a:rPr>
              <a:t>for</a:t>
            </a:r>
            <a:r>
              <a:rPr lang="en-US" dirty="0"/>
              <a:t> </a:t>
            </a:r>
            <a:r>
              <a:rPr lang="en-US" dirty="0">
                <a:hlinkClick r:id="rId6" tooltip="ترجمه our"/>
              </a:rPr>
              <a:t>our</a:t>
            </a:r>
            <a:r>
              <a:rPr lang="en-US" dirty="0"/>
              <a:t> </a:t>
            </a:r>
            <a:r>
              <a:rPr lang="en-US" dirty="0">
                <a:hlinkClick r:id="rId7" tooltip="ترجمه holidays"/>
              </a:rPr>
              <a:t>holidays</a:t>
            </a:r>
            <a:endParaRPr lang="fa-IR" dirty="0"/>
          </a:p>
          <a:p>
            <a:pPr marL="0" indent="0" algn="r">
              <a:buNone/>
            </a:pPr>
            <a:r>
              <a:rPr lang="fa-IR" dirty="0" smtClean="0"/>
              <a:t>2. </a:t>
            </a:r>
            <a:r>
              <a:rPr lang="fa-IR" dirty="0"/>
              <a:t>برای صحبت کردن درباره اتفاق‌هایی که بارها و بارها در گذشته تکرار شده و تبدیل به روتین و روندی همیشگی شده بودند (اما دیگر نیستند</a:t>
            </a:r>
            <a:r>
              <a:rPr lang="fa-IR" dirty="0" smtClean="0"/>
              <a:t>).</a:t>
            </a:r>
          </a:p>
          <a:p>
            <a:pPr marL="0" indent="0" algn="r">
              <a:buNone/>
            </a:pPr>
            <a:r>
              <a:rPr lang="fa-IR" dirty="0" smtClean="0"/>
              <a:t>وقتی </a:t>
            </a:r>
            <a:r>
              <a:rPr lang="fa-IR" dirty="0"/>
              <a:t>در تعطیلات به سر می‌بردیم خیلی شنا می‌کردیم</a:t>
            </a:r>
            <a:r>
              <a:rPr lang="fa-IR" dirty="0" smtClean="0"/>
              <a:t>.</a:t>
            </a:r>
            <a:endParaRPr lang="en-US" dirty="0" smtClean="0"/>
          </a:p>
          <a:p>
            <a:pPr marL="0" indent="0">
              <a:buNone/>
            </a:pPr>
            <a:r>
              <a:rPr lang="en-US" dirty="0">
                <a:hlinkClick r:id="rId2" tooltip="ترجمه We"/>
              </a:rPr>
              <a:t>We</a:t>
            </a:r>
            <a:r>
              <a:rPr lang="en-US" dirty="0"/>
              <a:t> </a:t>
            </a:r>
            <a:r>
              <a:rPr lang="en-US" dirty="0">
                <a:hlinkClick r:id="rId8" tooltip="ترجمه swam"/>
              </a:rPr>
              <a:t>swam</a:t>
            </a:r>
            <a:r>
              <a:rPr lang="en-US" dirty="0"/>
              <a:t> </a:t>
            </a:r>
            <a:r>
              <a:rPr lang="en-US" dirty="0">
                <a:hlinkClick r:id="rId9" tooltip="ترجمه a"/>
              </a:rPr>
              <a:t>a</a:t>
            </a:r>
            <a:r>
              <a:rPr lang="en-US" dirty="0"/>
              <a:t> </a:t>
            </a:r>
            <a:r>
              <a:rPr lang="en-US" dirty="0">
                <a:hlinkClick r:id="rId10" tooltip="ترجمه lot"/>
              </a:rPr>
              <a:t>lot</a:t>
            </a:r>
            <a:r>
              <a:rPr lang="en-US" dirty="0"/>
              <a:t> </a:t>
            </a:r>
            <a:r>
              <a:rPr lang="en-US" dirty="0">
                <a:hlinkClick r:id="rId11" tooltip="ترجمه while"/>
              </a:rPr>
              <a:t>while</a:t>
            </a:r>
            <a:r>
              <a:rPr lang="en-US" dirty="0"/>
              <a:t> </a:t>
            </a:r>
            <a:r>
              <a:rPr lang="en-US" dirty="0">
                <a:hlinkClick r:id="rId2" tooltip="ترجمه we"/>
              </a:rPr>
              <a:t>we</a:t>
            </a:r>
            <a:r>
              <a:rPr lang="en-US" dirty="0"/>
              <a:t> were </a:t>
            </a:r>
            <a:r>
              <a:rPr lang="en-US" dirty="0">
                <a:hlinkClick r:id="rId12" tooltip="ترجمه on"/>
              </a:rPr>
              <a:t>on</a:t>
            </a:r>
            <a:r>
              <a:rPr lang="en-US" dirty="0"/>
              <a:t> </a:t>
            </a:r>
            <a:r>
              <a:rPr lang="en-US" dirty="0">
                <a:hlinkClick r:id="rId13" tooltip="ترجمه holiday"/>
              </a:rPr>
              <a:t>holiday</a:t>
            </a:r>
            <a:endParaRPr lang="en-US" dirty="0" smtClean="0"/>
          </a:p>
          <a:p>
            <a:pPr marL="0" indent="0" algn="r">
              <a:buNone/>
            </a:pPr>
            <a:r>
              <a:rPr lang="fa-IR" dirty="0" smtClean="0"/>
              <a:t>3. </a:t>
            </a:r>
            <a:r>
              <a:rPr lang="fa-IR" dirty="0"/>
              <a:t>برای صحبت کردن درباره کاری که در گذشته به طور موقت در جریان بود</a:t>
            </a:r>
            <a:r>
              <a:rPr lang="fa-IR" dirty="0" smtClean="0"/>
              <a:t>.</a:t>
            </a:r>
          </a:p>
          <a:p>
            <a:pPr marL="0" indent="0" algn="r">
              <a:buNone/>
            </a:pPr>
            <a:r>
              <a:rPr lang="fa-IR" dirty="0"/>
              <a:t> </a:t>
            </a:r>
            <a:r>
              <a:rPr lang="fa-IR" dirty="0" smtClean="0"/>
              <a:t>* او </a:t>
            </a:r>
            <a:r>
              <a:rPr lang="fa-IR" dirty="0"/>
              <a:t>وقتی جوان‌تر بود خیلی تنیس بازی می‌کرد</a:t>
            </a:r>
            <a:r>
              <a:rPr lang="fa-IR" dirty="0" smtClean="0"/>
              <a:t>.</a:t>
            </a:r>
            <a:endParaRPr lang="en-US" dirty="0" smtClean="0"/>
          </a:p>
          <a:p>
            <a:pPr marL="0" indent="0">
              <a:buNone/>
            </a:pPr>
            <a:r>
              <a:rPr lang="en-US" dirty="0">
                <a:hlinkClick r:id="rId14" tooltip="ترجمه She"/>
              </a:rPr>
              <a:t>She</a:t>
            </a:r>
            <a:r>
              <a:rPr lang="en-US" dirty="0"/>
              <a:t> </a:t>
            </a:r>
            <a:r>
              <a:rPr lang="en-US" dirty="0">
                <a:hlinkClick r:id="rId15" tooltip="ترجمه played"/>
              </a:rPr>
              <a:t>played</a:t>
            </a:r>
            <a:r>
              <a:rPr lang="en-US" dirty="0"/>
              <a:t> </a:t>
            </a:r>
            <a:r>
              <a:rPr lang="en-US" dirty="0">
                <a:hlinkClick r:id="rId9" tooltip="ترجمه a"/>
              </a:rPr>
              <a:t>a</a:t>
            </a:r>
            <a:r>
              <a:rPr lang="en-US" dirty="0"/>
              <a:t> </a:t>
            </a:r>
            <a:r>
              <a:rPr lang="en-US" dirty="0">
                <a:hlinkClick r:id="rId10" tooltip="ترجمه lot"/>
              </a:rPr>
              <a:t>lot</a:t>
            </a:r>
            <a:r>
              <a:rPr lang="en-US" dirty="0"/>
              <a:t> </a:t>
            </a:r>
            <a:r>
              <a:rPr lang="en-US" dirty="0">
                <a:hlinkClick r:id="rId16" tooltip="ترجمه of"/>
              </a:rPr>
              <a:t>of</a:t>
            </a:r>
            <a:r>
              <a:rPr lang="en-US" dirty="0"/>
              <a:t> </a:t>
            </a:r>
            <a:r>
              <a:rPr lang="en-US" dirty="0">
                <a:hlinkClick r:id="rId17" tooltip="ترجمه tennis"/>
              </a:rPr>
              <a:t>tennis</a:t>
            </a:r>
            <a:r>
              <a:rPr lang="en-US" dirty="0"/>
              <a:t> </a:t>
            </a:r>
            <a:r>
              <a:rPr lang="en-US" dirty="0">
                <a:hlinkClick r:id="rId18" tooltip="ترجمه when"/>
              </a:rPr>
              <a:t>when</a:t>
            </a:r>
            <a:r>
              <a:rPr lang="en-US" dirty="0"/>
              <a:t> </a:t>
            </a:r>
            <a:r>
              <a:rPr lang="en-US" dirty="0">
                <a:hlinkClick r:id="rId14" tooltip="ترجمه she"/>
              </a:rPr>
              <a:t>she</a:t>
            </a:r>
            <a:r>
              <a:rPr lang="en-US" dirty="0"/>
              <a:t> was </a:t>
            </a:r>
            <a:r>
              <a:rPr lang="en-US" dirty="0">
                <a:hlinkClick r:id="rId19" tooltip="ترجمه younger"/>
              </a:rPr>
              <a:t>younger</a:t>
            </a:r>
            <a:r>
              <a:rPr lang="en-US" dirty="0"/>
              <a:t>.</a:t>
            </a:r>
          </a:p>
        </p:txBody>
      </p:sp>
    </p:spTree>
    <p:extLst>
      <p:ext uri="{BB962C8B-B14F-4D97-AF65-F5344CB8AC3E}">
        <p14:creationId xmlns:p14="http://schemas.microsoft.com/office/powerpoint/2010/main" val="33657810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642594"/>
            <a:ext cx="10058400" cy="1029452"/>
          </a:xfrm>
        </p:spPr>
        <p:txBody>
          <a:bodyPr/>
          <a:lstStyle/>
          <a:p>
            <a:pPr algn="r"/>
            <a:r>
              <a:rPr lang="fa-IR" dirty="0" smtClean="0"/>
              <a:t>خلاصه کاربردها:</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66800" y="1779062"/>
            <a:ext cx="9614262" cy="4386606"/>
          </a:xfrm>
        </p:spPr>
      </p:pic>
    </p:spTree>
    <p:extLst>
      <p:ext uri="{BB962C8B-B14F-4D97-AF65-F5344CB8AC3E}">
        <p14:creationId xmlns:p14="http://schemas.microsoft.com/office/powerpoint/2010/main" val="4178273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docProps/app.xml><?xml version="1.0" encoding="utf-8"?>
<Properties xmlns="http://schemas.openxmlformats.org/officeDocument/2006/extended-properties" xmlns:vt="http://schemas.openxmlformats.org/officeDocument/2006/docPropsVTypes">
  <Template>TM03457510[[fn=Savon]]</Template>
  <TotalTime>331</TotalTime>
  <Words>1532</Words>
  <Application>Microsoft Office PowerPoint</Application>
  <PresentationFormat>Widescreen</PresentationFormat>
  <Paragraphs>190</Paragraphs>
  <Slides>30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30</vt:i4>
      </vt:variant>
    </vt:vector>
  </HeadingPairs>
  <TitlesOfParts>
    <vt:vector size="36" baseType="lpstr">
      <vt:lpstr>Arial</vt:lpstr>
      <vt:lpstr>Century Gothic</vt:lpstr>
      <vt:lpstr>Garamond</vt:lpstr>
      <vt:lpstr>Lato</vt:lpstr>
      <vt:lpstr>Tahoma</vt:lpstr>
      <vt:lpstr>Savon</vt:lpstr>
      <vt:lpstr>God  Prospect 3 grammar simple past tense</vt:lpstr>
      <vt:lpstr>In this file we want to talk about simple past tense:</vt:lpstr>
      <vt:lpstr>به جملات زیر توجه کنید و به معانی آنها و قیود زمانی که در آنها به کار رفته دقت کنید:</vt:lpstr>
      <vt:lpstr>Pay attention to the timeline: </vt:lpstr>
      <vt:lpstr>When ; where &amp; why do we use simple past tense?  موارد استفاده از گذشته ی ساده:</vt:lpstr>
      <vt:lpstr>Structure: نحوه ی ساخت جملات به زمان گذشته ی ساده:</vt:lpstr>
      <vt:lpstr>کاربرد:</vt:lpstr>
      <vt:lpstr>کاربرد:</vt:lpstr>
      <vt:lpstr>خلاصه کاربردها:</vt:lpstr>
      <vt:lpstr>Time markers: (key words in statements: ‘yesterday, last month, last year, two weeks ago, in 1999’ etc.):</vt:lpstr>
      <vt:lpstr>What are the present &amp; past tenses of to be verbs? </vt:lpstr>
      <vt:lpstr>Past tense of to be verbs &amp; its expressions:</vt:lpstr>
      <vt:lpstr>صورت خبری / منفی / سوالی این دسته از افعال:</vt:lpstr>
      <vt:lpstr>همانطور که پیش تر اشاره کردیم افعال به دو دسته ی قاعده مند/باقاعده و بی قاعده تقسیم میشوند:</vt:lpstr>
      <vt:lpstr>PowerPoint Presentation</vt:lpstr>
      <vt:lpstr>دلیل نام گذاری: چرا به یک دسته از افعال قاعده مند و به دسته ای دیگر بی قاعده می گوییم؟  بیشتر افعال انگلیسی با اضافه کردن ed- به انتهای شکل ساده به افعال گذشته تبدیل می‌شوند. این نوع افعال، افعال باقاعده محسوب می‌شوند.  برخی افعال نیز بدون قاعده خاصی به صورت گذشته در می‌آیند، این افعال بی‌قاعده هستند و باید آنها را حفظ کرد.</vt:lpstr>
      <vt:lpstr>Spelling Rules for Creating the Past Forms of Regular Verbs:</vt:lpstr>
      <vt:lpstr> </vt:lpstr>
      <vt:lpstr>3 ways of pronouncing –ed :</vt:lpstr>
      <vt:lpstr>Now try &amp; repeat:</vt:lpstr>
      <vt:lpstr>افعال بی قاعده:</vt:lpstr>
      <vt:lpstr>PowerPoint Presentation</vt:lpstr>
      <vt:lpstr>PowerPoint Presentation</vt:lpstr>
      <vt:lpstr>PowerPoint Presentation</vt:lpstr>
      <vt:lpstr>1. Forming a negative  Negatives in the simple past are formed by adding didn't (informal) or did not (formal) before the simple form of the verb. The verb BE is an exception to this; in the caseof BE, we just add n't (informal) or not (formal) after "was" or "were":   </vt:lpstr>
      <vt:lpstr>PowerPoint Presentation</vt:lpstr>
      <vt:lpstr>2. Forming a yes/no question  Yes/no questions are also created using the auxiliary did. This time, the auxiliary is placed before the subject. The verb BE is an exception; in this case, we move BE before the subject. Here are the rules:  </vt:lpstr>
      <vt:lpstr>3. Forming a WH- question WH- questions (using words such as "what", "when", and "where") are also created by putting the auxiliary did before the subject (or moving BE, as explained above). Then, you add the WH- word at the beginning. Here are some examples:  </vt:lpstr>
      <vt:lpstr>Exercise: 1)try to fill in the blanks with appropriate form of verbs in simple past tense:</vt:lpstr>
      <vt:lpstr>Learn &amp; enjoy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God  Prospect 3 grammar simple past tense</dc:title>
  <dc:creator>Centurit</dc:creator>
  <cp:lastModifiedBy>Centurit</cp:lastModifiedBy>
  <cp:revision>31</cp:revision>
  <dcterms:created xsi:type="dcterms:W3CDTF">2020-03-03T14:27:25Z</dcterms:created>
  <dcterms:modified xsi:type="dcterms:W3CDTF">2020-03-03T22:07:46Z</dcterms:modified>
</cp:coreProperties>
</file>